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76"/>
  </p:notesMasterIdLst>
  <p:sldIdLst>
    <p:sldId id="256" r:id="rId2"/>
    <p:sldId id="257" r:id="rId3"/>
    <p:sldId id="301" r:id="rId4"/>
    <p:sldId id="298" r:id="rId5"/>
    <p:sldId id="294" r:id="rId6"/>
    <p:sldId id="295" r:id="rId7"/>
    <p:sldId id="296" r:id="rId8"/>
    <p:sldId id="297" r:id="rId9"/>
    <p:sldId id="308" r:id="rId10"/>
    <p:sldId id="414" r:id="rId11"/>
    <p:sldId id="302" r:id="rId12"/>
    <p:sldId id="303" r:id="rId13"/>
    <p:sldId id="305" r:id="rId14"/>
    <p:sldId id="437" r:id="rId15"/>
    <p:sldId id="315" r:id="rId16"/>
    <p:sldId id="311" r:id="rId17"/>
    <p:sldId id="312" r:id="rId18"/>
    <p:sldId id="313" r:id="rId19"/>
    <p:sldId id="438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7" r:id="rId29"/>
    <p:sldId id="328" r:id="rId30"/>
    <p:sldId id="329" r:id="rId31"/>
    <p:sldId id="331" r:id="rId32"/>
    <p:sldId id="332" r:id="rId33"/>
    <p:sldId id="334" r:id="rId34"/>
    <p:sldId id="333" r:id="rId35"/>
    <p:sldId id="335" r:id="rId36"/>
    <p:sldId id="336" r:id="rId37"/>
    <p:sldId id="337" r:id="rId38"/>
    <p:sldId id="338" r:id="rId39"/>
    <p:sldId id="339" r:id="rId40"/>
    <p:sldId id="439" r:id="rId41"/>
    <p:sldId id="407" r:id="rId42"/>
    <p:sldId id="340" r:id="rId43"/>
    <p:sldId id="341" r:id="rId44"/>
    <p:sldId id="342" r:id="rId45"/>
    <p:sldId id="345" r:id="rId46"/>
    <p:sldId id="346" r:id="rId47"/>
    <p:sldId id="349" r:id="rId48"/>
    <p:sldId id="348" r:id="rId49"/>
    <p:sldId id="409" r:id="rId50"/>
    <p:sldId id="410" r:id="rId51"/>
    <p:sldId id="408" r:id="rId52"/>
    <p:sldId id="351" r:id="rId53"/>
    <p:sldId id="352" r:id="rId54"/>
    <p:sldId id="353" r:id="rId55"/>
    <p:sldId id="354" r:id="rId56"/>
    <p:sldId id="364" r:id="rId57"/>
    <p:sldId id="411" r:id="rId58"/>
    <p:sldId id="355" r:id="rId59"/>
    <p:sldId id="356" r:id="rId60"/>
    <p:sldId id="360" r:id="rId61"/>
    <p:sldId id="361" r:id="rId62"/>
    <p:sldId id="358" r:id="rId63"/>
    <p:sldId id="357" r:id="rId64"/>
    <p:sldId id="359" r:id="rId65"/>
    <p:sldId id="379" r:id="rId66"/>
    <p:sldId id="406" r:id="rId67"/>
    <p:sldId id="378" r:id="rId68"/>
    <p:sldId id="380" r:id="rId69"/>
    <p:sldId id="381" r:id="rId70"/>
    <p:sldId id="382" r:id="rId71"/>
    <p:sldId id="383" r:id="rId72"/>
    <p:sldId id="384" r:id="rId73"/>
    <p:sldId id="385" r:id="rId74"/>
    <p:sldId id="386" r:id="rId7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libri Light" panose="020F0302020204030204" pitchFamily="34" charset="0"/>
      <p:regular r:id="rId81"/>
      <p:italic r:id="rId82"/>
    </p:embeddedFont>
    <p:embeddedFont>
      <p:font typeface="Cambria Math" panose="02040503050406030204" pitchFamily="18" charset="0"/>
      <p:regular r:id="rId83"/>
    </p:embeddedFont>
    <p:embeddedFont>
      <p:font typeface="Inconsolata" pitchFamily="1" charset="0"/>
      <p:regular r:id="rId84"/>
      <p:bold r:id="rId85"/>
    </p:embeddedFont>
    <p:embeddedFont>
      <p:font typeface="Open Sans" panose="020B0606030504020204" pitchFamily="34" charset="0"/>
      <p:regular r:id="rId86"/>
      <p:bold r:id="rId87"/>
      <p:italic r:id="rId88"/>
      <p:boldItalic r:id="rId89"/>
    </p:embeddedFont>
    <p:embeddedFont>
      <p:font typeface="PT Sans Narrow" panose="020B0506020203020204" pitchFamily="34" charset="0"/>
      <p:regular r:id="rId90"/>
      <p:bold r:id="rId91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700"/>
    <a:srgbClr val="FF9999"/>
    <a:srgbClr val="FDD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47" autoAdjust="0"/>
    <p:restoredTop sz="96723" autoAdjust="0"/>
  </p:normalViewPr>
  <p:slideViewPr>
    <p:cSldViewPr snapToGrid="0">
      <p:cViewPr varScale="1">
        <p:scale>
          <a:sx n="111" d="100"/>
          <a:sy n="111" d="100"/>
        </p:scale>
        <p:origin x="92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font" Target="fonts/font14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90B47D-2BC1-453D-99BD-2CF46BB9A155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020CC5C4-858E-4F02-B492-8A2A2DF90450}">
      <dgm:prSet phldrT="[Texto]" custT="1"/>
      <dgm:spPr/>
      <dgm:t>
        <a:bodyPr/>
        <a:lstStyle/>
        <a:p>
          <a:r>
            <a:rPr lang="es-ES" sz="3000">
              <a:solidFill>
                <a:schemeClr val="bg1"/>
              </a:solidFill>
            </a:rPr>
            <a:t>Atómica</a:t>
          </a:r>
          <a:endParaRPr lang="es-ES" sz="3000" dirty="0">
            <a:solidFill>
              <a:schemeClr val="bg1"/>
            </a:solidFill>
          </a:endParaRPr>
        </a:p>
      </dgm:t>
    </dgm:pt>
    <dgm:pt modelId="{D7D94680-A493-4576-AE9D-7A65FE145565}" type="parTrans" cxnId="{952A1C78-B4F1-48C8-87B4-46BAC6EC82BB}">
      <dgm:prSet/>
      <dgm:spPr/>
      <dgm:t>
        <a:bodyPr/>
        <a:lstStyle/>
        <a:p>
          <a:endParaRPr lang="es-ES"/>
        </a:p>
      </dgm:t>
    </dgm:pt>
    <dgm:pt modelId="{16286E5F-8C50-48A0-9C76-1AAC8C5D6B69}" type="sibTrans" cxnId="{952A1C78-B4F1-48C8-87B4-46BAC6EC82BB}">
      <dgm:prSet/>
      <dgm:spPr/>
      <dgm:t>
        <a:bodyPr/>
        <a:lstStyle/>
        <a:p>
          <a:endParaRPr lang="es-ES"/>
        </a:p>
      </dgm:t>
    </dgm:pt>
    <dgm:pt modelId="{BC1CAFE7-327B-43CF-A52C-4FFDC6B3EFB6}">
      <dgm:prSet phldrT="[Texto]"/>
      <dgm:spPr/>
      <dgm:t>
        <a:bodyPr/>
        <a:lstStyle/>
        <a:p>
          <a:r>
            <a:rPr lang="es-CL" dirty="0">
              <a:solidFill>
                <a:schemeClr val="tx1">
                  <a:lumMod val="50000"/>
                  <a:lumOff val="50000"/>
                </a:schemeClr>
              </a:solidFill>
            </a:rPr>
            <a:t>Se realizan todas las acciones o no se realiza ninguna</a:t>
          </a:r>
          <a:endParaRPr lang="es-ES" dirty="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06B55BE8-1B68-47B1-9415-50AD417167AA}" type="parTrans" cxnId="{4B187758-9CAA-44BB-9E1F-1757842B91E1}">
      <dgm:prSet/>
      <dgm:spPr/>
      <dgm:t>
        <a:bodyPr/>
        <a:lstStyle/>
        <a:p>
          <a:endParaRPr lang="es-ES"/>
        </a:p>
      </dgm:t>
    </dgm:pt>
    <dgm:pt modelId="{6A3DFAE8-3EC4-4F0F-81AC-78A5409FF390}" type="sibTrans" cxnId="{4B187758-9CAA-44BB-9E1F-1757842B91E1}">
      <dgm:prSet/>
      <dgm:spPr/>
      <dgm:t>
        <a:bodyPr/>
        <a:lstStyle/>
        <a:p>
          <a:endParaRPr lang="es-ES"/>
        </a:p>
      </dgm:t>
    </dgm:pt>
    <dgm:pt modelId="{65A2A725-0503-4B50-8F74-C2EC1743C3D0}">
      <dgm:prSet phldrT="[Texto]" custT="1"/>
      <dgm:spPr/>
      <dgm:t>
        <a:bodyPr/>
        <a:lstStyle/>
        <a:p>
          <a:r>
            <a:rPr lang="es-CL" sz="3000">
              <a:solidFill>
                <a:schemeClr val="bg1"/>
              </a:solidFill>
            </a:rPr>
            <a:t>Consistente</a:t>
          </a:r>
          <a:endParaRPr lang="es-ES" sz="3000" dirty="0">
            <a:solidFill>
              <a:schemeClr val="bg1"/>
            </a:solidFill>
          </a:endParaRPr>
        </a:p>
      </dgm:t>
    </dgm:pt>
    <dgm:pt modelId="{192B08F9-C5DE-4D81-A9A7-314BA4A11A53}" type="parTrans" cxnId="{5397D99C-521E-4DCA-A7E6-5DCB587A3AA7}">
      <dgm:prSet/>
      <dgm:spPr/>
      <dgm:t>
        <a:bodyPr/>
        <a:lstStyle/>
        <a:p>
          <a:endParaRPr lang="es-ES"/>
        </a:p>
      </dgm:t>
    </dgm:pt>
    <dgm:pt modelId="{F59DB49A-7C96-4432-B627-F38FEDAB44D4}" type="sibTrans" cxnId="{5397D99C-521E-4DCA-A7E6-5DCB587A3AA7}">
      <dgm:prSet/>
      <dgm:spPr/>
      <dgm:t>
        <a:bodyPr/>
        <a:lstStyle/>
        <a:p>
          <a:endParaRPr lang="es-ES"/>
        </a:p>
      </dgm:t>
    </dgm:pt>
    <dgm:pt modelId="{24B3E52D-9AC3-4FC9-8CED-E449E85F87F5}">
      <dgm:prSet phldrT="[Texto]"/>
      <dgm:spPr/>
      <dgm:t>
        <a:bodyPr/>
        <a:lstStyle/>
        <a:p>
          <a:r>
            <a:rPr lang="es-CL" dirty="0">
              <a:solidFill>
                <a:schemeClr val="tx1">
                  <a:lumMod val="50000"/>
                  <a:lumOff val="50000"/>
                </a:schemeClr>
              </a:solidFill>
            </a:rPr>
            <a:t>La base de datos satisfacen todas las restricciones después de una transacción.</a:t>
          </a:r>
          <a:endParaRPr lang="es-ES" dirty="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7BBB27A0-BA73-419A-936C-C11E2ED01806}" type="parTrans" cxnId="{65135173-406D-4A5F-822A-0E1B2750DABA}">
      <dgm:prSet/>
      <dgm:spPr/>
      <dgm:t>
        <a:bodyPr/>
        <a:lstStyle/>
        <a:p>
          <a:endParaRPr lang="es-ES"/>
        </a:p>
      </dgm:t>
    </dgm:pt>
    <dgm:pt modelId="{D4EDDB78-50C3-4056-A161-A7D75BA29809}" type="sibTrans" cxnId="{65135173-406D-4A5F-822A-0E1B2750DABA}">
      <dgm:prSet/>
      <dgm:spPr/>
      <dgm:t>
        <a:bodyPr/>
        <a:lstStyle/>
        <a:p>
          <a:endParaRPr lang="es-ES"/>
        </a:p>
      </dgm:t>
    </dgm:pt>
    <dgm:pt modelId="{5F94CCD2-708F-42B3-B56D-6B257F545D68}">
      <dgm:prSet phldrT="[Texto]" custT="1"/>
      <dgm:spPr/>
      <dgm:t>
        <a:bodyPr/>
        <a:lstStyle/>
        <a:p>
          <a:r>
            <a:rPr lang="es-ES" sz="3000">
              <a:solidFill>
                <a:schemeClr val="bg1"/>
              </a:solidFill>
            </a:rPr>
            <a:t>Aislada</a:t>
          </a:r>
          <a:endParaRPr lang="es-ES" sz="3000" dirty="0">
            <a:solidFill>
              <a:schemeClr val="bg1"/>
            </a:solidFill>
          </a:endParaRPr>
        </a:p>
      </dgm:t>
    </dgm:pt>
    <dgm:pt modelId="{D1085C9F-2920-4932-8D32-0AAAE394722B}" type="parTrans" cxnId="{E77FADD8-5626-402C-9508-686C430C1485}">
      <dgm:prSet/>
      <dgm:spPr/>
      <dgm:t>
        <a:bodyPr/>
        <a:lstStyle/>
        <a:p>
          <a:endParaRPr lang="es-ES"/>
        </a:p>
      </dgm:t>
    </dgm:pt>
    <dgm:pt modelId="{CA3CA35F-0618-4DE9-B2F1-93921A95C61F}" type="sibTrans" cxnId="{E77FADD8-5626-402C-9508-686C430C1485}">
      <dgm:prSet/>
      <dgm:spPr/>
      <dgm:t>
        <a:bodyPr/>
        <a:lstStyle/>
        <a:p>
          <a:endParaRPr lang="es-ES"/>
        </a:p>
      </dgm:t>
    </dgm:pt>
    <dgm:pt modelId="{2B55E366-9ECA-46EA-9EC9-6EF0F20E501D}">
      <dgm:prSet phldrT="[Texto]"/>
      <dgm:spPr/>
      <dgm:t>
        <a:bodyPr/>
        <a:lstStyle/>
        <a:p>
          <a:r>
            <a:rPr lang="es-CL" dirty="0">
              <a:solidFill>
                <a:schemeClr val="tx1">
                  <a:lumMod val="50000"/>
                  <a:lumOff val="50000"/>
                </a:schemeClr>
              </a:solidFill>
            </a:rPr>
            <a:t>Una transacción no puede afectar otra aunque se ejecuten </a:t>
          </a:r>
          <a:r>
            <a:rPr lang="es-CL" b="1" dirty="0">
              <a:solidFill>
                <a:schemeClr val="tx1">
                  <a:lumMod val="50000"/>
                  <a:lumOff val="50000"/>
                </a:schemeClr>
              </a:solidFill>
            </a:rPr>
            <a:t>concurrentemente</a:t>
          </a:r>
          <a:r>
            <a:rPr lang="es-CL" dirty="0">
              <a:solidFill>
                <a:schemeClr val="tx1">
                  <a:lumMod val="50000"/>
                  <a:lumOff val="50000"/>
                </a:schemeClr>
              </a:solidFill>
            </a:rPr>
            <a:t>.</a:t>
          </a:r>
          <a:endParaRPr lang="es-ES" dirty="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776B5150-8CAA-45C3-BBAD-D4105927C6E8}" type="parTrans" cxnId="{F48248FA-28C5-4AE3-AA2C-FBC4A7125624}">
      <dgm:prSet/>
      <dgm:spPr/>
      <dgm:t>
        <a:bodyPr/>
        <a:lstStyle/>
        <a:p>
          <a:endParaRPr lang="es-ES"/>
        </a:p>
      </dgm:t>
    </dgm:pt>
    <dgm:pt modelId="{B22981FD-5D1E-4778-9F02-5791E98AC91E}" type="sibTrans" cxnId="{F48248FA-28C5-4AE3-AA2C-FBC4A7125624}">
      <dgm:prSet/>
      <dgm:spPr/>
      <dgm:t>
        <a:bodyPr/>
        <a:lstStyle/>
        <a:p>
          <a:endParaRPr lang="es-ES"/>
        </a:p>
      </dgm:t>
    </dgm:pt>
    <dgm:pt modelId="{7F352D03-43DD-4D27-8316-926D7A37AD51}">
      <dgm:prSet phldrT="[Texto]" custT="1"/>
      <dgm:spPr/>
      <dgm:t>
        <a:bodyPr/>
        <a:lstStyle/>
        <a:p>
          <a:r>
            <a:rPr lang="es-ES" sz="3000">
              <a:solidFill>
                <a:schemeClr val="bg1"/>
              </a:solidFill>
            </a:rPr>
            <a:t>Durable</a:t>
          </a:r>
          <a:endParaRPr lang="es-ES" sz="3000" dirty="0">
            <a:solidFill>
              <a:schemeClr val="bg1"/>
            </a:solidFill>
          </a:endParaRPr>
        </a:p>
      </dgm:t>
    </dgm:pt>
    <dgm:pt modelId="{D20A2565-9660-4B65-BA96-4BA934305AA1}" type="parTrans" cxnId="{11408AD7-5680-49B8-8F8D-DE08FDFE9F10}">
      <dgm:prSet/>
      <dgm:spPr/>
      <dgm:t>
        <a:bodyPr/>
        <a:lstStyle/>
        <a:p>
          <a:endParaRPr lang="es-ES"/>
        </a:p>
      </dgm:t>
    </dgm:pt>
    <dgm:pt modelId="{8A66DE8B-53D0-45AA-94CC-4836BC85D35E}" type="sibTrans" cxnId="{11408AD7-5680-49B8-8F8D-DE08FDFE9F10}">
      <dgm:prSet/>
      <dgm:spPr/>
      <dgm:t>
        <a:bodyPr/>
        <a:lstStyle/>
        <a:p>
          <a:endParaRPr lang="es-ES"/>
        </a:p>
      </dgm:t>
    </dgm:pt>
    <dgm:pt modelId="{476898F9-23DE-4946-AAF0-F4452D827454}">
      <dgm:prSet phldrT="[Texto]"/>
      <dgm:spPr/>
      <dgm:t>
        <a:bodyPr/>
        <a:lstStyle/>
        <a:p>
          <a:r>
            <a:rPr lang="es-CL" dirty="0">
              <a:solidFill>
                <a:schemeClr val="tx1">
                  <a:lumMod val="50000"/>
                  <a:lumOff val="50000"/>
                </a:schemeClr>
              </a:solidFill>
            </a:rPr>
            <a:t>Una vez que hace </a:t>
          </a:r>
          <a:r>
            <a:rPr lang="es-CL" dirty="0">
              <a:solidFill>
                <a:schemeClr val="tx1">
                  <a:lumMod val="50000"/>
                  <a:lumOff val="50000"/>
                </a:schemeClr>
              </a:solidFill>
              <a:latin typeface="Inconsolata" panose="020B0609030003000000" pitchFamily="49" charset="0"/>
              <a:cs typeface="Segoe UI Semilight" panose="020B0402040204020203" pitchFamily="34" charset="0"/>
            </a:rPr>
            <a:t>COMMIT</a:t>
          </a:r>
          <a:r>
            <a:rPr lang="es-CL" dirty="0">
              <a:solidFill>
                <a:schemeClr val="tx1">
                  <a:lumMod val="50000"/>
                  <a:lumOff val="50000"/>
                </a:schemeClr>
              </a:solidFill>
            </a:rPr>
            <a:t>, la base de datos debe persistir los cambios.</a:t>
          </a:r>
          <a:endParaRPr lang="es-ES" dirty="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38CE3D3E-4EBF-442B-9D07-CFBB9CA06BDD}" type="parTrans" cxnId="{674A61B8-092A-4699-91A1-17E14BE0FDF6}">
      <dgm:prSet/>
      <dgm:spPr/>
      <dgm:t>
        <a:bodyPr/>
        <a:lstStyle/>
        <a:p>
          <a:endParaRPr lang="es-ES"/>
        </a:p>
      </dgm:t>
    </dgm:pt>
    <dgm:pt modelId="{6374F68D-6857-46DE-AB2B-D0CF2C69395F}" type="sibTrans" cxnId="{674A61B8-092A-4699-91A1-17E14BE0FDF6}">
      <dgm:prSet/>
      <dgm:spPr/>
      <dgm:t>
        <a:bodyPr/>
        <a:lstStyle/>
        <a:p>
          <a:endParaRPr lang="es-ES"/>
        </a:p>
      </dgm:t>
    </dgm:pt>
    <dgm:pt modelId="{9D54576B-4754-4447-B004-1587FB9451D1}" type="pres">
      <dgm:prSet presAssocID="{EF90B47D-2BC1-453D-99BD-2CF46BB9A155}" presName="Name0" presStyleCnt="0">
        <dgm:presLayoutVars>
          <dgm:dir/>
          <dgm:animLvl val="lvl"/>
          <dgm:resizeHandles val="exact"/>
        </dgm:presLayoutVars>
      </dgm:prSet>
      <dgm:spPr/>
    </dgm:pt>
    <dgm:pt modelId="{B3BFEFC8-7339-4F10-9F64-0B9F7AE98E03}" type="pres">
      <dgm:prSet presAssocID="{020CC5C4-858E-4F02-B492-8A2A2DF90450}" presName="linNode" presStyleCnt="0"/>
      <dgm:spPr/>
    </dgm:pt>
    <dgm:pt modelId="{1D5E7038-2889-49CB-AE51-7A84E1266525}" type="pres">
      <dgm:prSet presAssocID="{020CC5C4-858E-4F02-B492-8A2A2DF9045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3B6868D8-3FE4-44C0-A098-5B7A6AE8B564}" type="pres">
      <dgm:prSet presAssocID="{020CC5C4-858E-4F02-B492-8A2A2DF90450}" presName="descendantText" presStyleLbl="alignAccFollowNode1" presStyleIdx="0" presStyleCnt="4">
        <dgm:presLayoutVars>
          <dgm:bulletEnabled val="1"/>
        </dgm:presLayoutVars>
      </dgm:prSet>
      <dgm:spPr/>
    </dgm:pt>
    <dgm:pt modelId="{56BCE9B4-787D-45AC-A194-5A60E8F83C2B}" type="pres">
      <dgm:prSet presAssocID="{16286E5F-8C50-48A0-9C76-1AAC8C5D6B69}" presName="sp" presStyleCnt="0"/>
      <dgm:spPr/>
    </dgm:pt>
    <dgm:pt modelId="{095C09B1-F2EB-4BD4-AC66-E00C7E7E02A7}" type="pres">
      <dgm:prSet presAssocID="{65A2A725-0503-4B50-8F74-C2EC1743C3D0}" presName="linNode" presStyleCnt="0"/>
      <dgm:spPr/>
    </dgm:pt>
    <dgm:pt modelId="{69282C7B-8260-48C9-9B55-C1148DE6391A}" type="pres">
      <dgm:prSet presAssocID="{65A2A725-0503-4B50-8F74-C2EC1743C3D0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B4CCDCD-1742-4D89-82F1-BC266CCD853A}" type="pres">
      <dgm:prSet presAssocID="{65A2A725-0503-4B50-8F74-C2EC1743C3D0}" presName="descendantText" presStyleLbl="alignAccFollowNode1" presStyleIdx="1" presStyleCnt="4">
        <dgm:presLayoutVars>
          <dgm:bulletEnabled val="1"/>
        </dgm:presLayoutVars>
      </dgm:prSet>
      <dgm:spPr/>
    </dgm:pt>
    <dgm:pt modelId="{3EF4E0EC-6B1B-42D4-9A6F-472AC281541C}" type="pres">
      <dgm:prSet presAssocID="{F59DB49A-7C96-4432-B627-F38FEDAB44D4}" presName="sp" presStyleCnt="0"/>
      <dgm:spPr/>
    </dgm:pt>
    <dgm:pt modelId="{E43C6B48-796C-4BC5-9DB3-651DC98AD6BA}" type="pres">
      <dgm:prSet presAssocID="{5F94CCD2-708F-42B3-B56D-6B257F545D68}" presName="linNode" presStyleCnt="0"/>
      <dgm:spPr/>
    </dgm:pt>
    <dgm:pt modelId="{3E3EE583-2125-4D67-AD7C-9664FBD0FA41}" type="pres">
      <dgm:prSet presAssocID="{5F94CCD2-708F-42B3-B56D-6B257F545D68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2AFF4CE-CC08-49EF-A6E7-886BEC98DA74}" type="pres">
      <dgm:prSet presAssocID="{5F94CCD2-708F-42B3-B56D-6B257F545D68}" presName="descendantText" presStyleLbl="alignAccFollowNode1" presStyleIdx="2" presStyleCnt="4">
        <dgm:presLayoutVars>
          <dgm:bulletEnabled val="1"/>
        </dgm:presLayoutVars>
      </dgm:prSet>
      <dgm:spPr/>
    </dgm:pt>
    <dgm:pt modelId="{F0AEEC8A-AE17-41F9-9EAA-AE37A1EE48B6}" type="pres">
      <dgm:prSet presAssocID="{CA3CA35F-0618-4DE9-B2F1-93921A95C61F}" presName="sp" presStyleCnt="0"/>
      <dgm:spPr/>
    </dgm:pt>
    <dgm:pt modelId="{FBC13AFD-13BE-4665-9A80-BAE7A161E212}" type="pres">
      <dgm:prSet presAssocID="{7F352D03-43DD-4D27-8316-926D7A37AD51}" presName="linNode" presStyleCnt="0"/>
      <dgm:spPr/>
    </dgm:pt>
    <dgm:pt modelId="{428E2A65-0EF8-4BE1-BA2D-B45417797643}" type="pres">
      <dgm:prSet presAssocID="{7F352D03-43DD-4D27-8316-926D7A37AD51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C88238E8-867D-46D3-BF10-BA1E4282E722}" type="pres">
      <dgm:prSet presAssocID="{7F352D03-43DD-4D27-8316-926D7A37AD51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DF3C3C0E-A712-4696-89D5-BB02E7E5833E}" type="presOf" srcId="{7F352D03-43DD-4D27-8316-926D7A37AD51}" destId="{428E2A65-0EF8-4BE1-BA2D-B45417797643}" srcOrd="0" destOrd="0" presId="urn:microsoft.com/office/officeart/2005/8/layout/vList5"/>
    <dgm:cxn modelId="{24EB2362-ADE9-4EB9-ABE1-97584AFD5EF4}" type="presOf" srcId="{476898F9-23DE-4946-AAF0-F4452D827454}" destId="{C88238E8-867D-46D3-BF10-BA1E4282E722}" srcOrd="0" destOrd="0" presId="urn:microsoft.com/office/officeart/2005/8/layout/vList5"/>
    <dgm:cxn modelId="{E23C836E-DE6F-44FB-9518-508C8233BBAA}" type="presOf" srcId="{65A2A725-0503-4B50-8F74-C2EC1743C3D0}" destId="{69282C7B-8260-48C9-9B55-C1148DE6391A}" srcOrd="0" destOrd="0" presId="urn:microsoft.com/office/officeart/2005/8/layout/vList5"/>
    <dgm:cxn modelId="{9ACB8E6E-41A9-4AFB-8D5E-F89429A162D6}" type="presOf" srcId="{EF90B47D-2BC1-453D-99BD-2CF46BB9A155}" destId="{9D54576B-4754-4447-B004-1587FB9451D1}" srcOrd="0" destOrd="0" presId="urn:microsoft.com/office/officeart/2005/8/layout/vList5"/>
    <dgm:cxn modelId="{65135173-406D-4A5F-822A-0E1B2750DABA}" srcId="{65A2A725-0503-4B50-8F74-C2EC1743C3D0}" destId="{24B3E52D-9AC3-4FC9-8CED-E449E85F87F5}" srcOrd="0" destOrd="0" parTransId="{7BBB27A0-BA73-419A-936C-C11E2ED01806}" sibTransId="{D4EDDB78-50C3-4056-A161-A7D75BA29809}"/>
    <dgm:cxn modelId="{952A1C78-B4F1-48C8-87B4-46BAC6EC82BB}" srcId="{EF90B47D-2BC1-453D-99BD-2CF46BB9A155}" destId="{020CC5C4-858E-4F02-B492-8A2A2DF90450}" srcOrd="0" destOrd="0" parTransId="{D7D94680-A493-4576-AE9D-7A65FE145565}" sibTransId="{16286E5F-8C50-48A0-9C76-1AAC8C5D6B69}"/>
    <dgm:cxn modelId="{4B187758-9CAA-44BB-9E1F-1757842B91E1}" srcId="{020CC5C4-858E-4F02-B492-8A2A2DF90450}" destId="{BC1CAFE7-327B-43CF-A52C-4FFDC6B3EFB6}" srcOrd="0" destOrd="0" parTransId="{06B55BE8-1B68-47B1-9415-50AD417167AA}" sibTransId="{6A3DFAE8-3EC4-4F0F-81AC-78A5409FF390}"/>
    <dgm:cxn modelId="{5397D99C-521E-4DCA-A7E6-5DCB587A3AA7}" srcId="{EF90B47D-2BC1-453D-99BD-2CF46BB9A155}" destId="{65A2A725-0503-4B50-8F74-C2EC1743C3D0}" srcOrd="1" destOrd="0" parTransId="{192B08F9-C5DE-4D81-A9A7-314BA4A11A53}" sibTransId="{F59DB49A-7C96-4432-B627-F38FEDAB44D4}"/>
    <dgm:cxn modelId="{CB0A09B2-518A-43D0-A52C-0934BB44C5E3}" type="presOf" srcId="{24B3E52D-9AC3-4FC9-8CED-E449E85F87F5}" destId="{AB4CCDCD-1742-4D89-82F1-BC266CCD853A}" srcOrd="0" destOrd="0" presId="urn:microsoft.com/office/officeart/2005/8/layout/vList5"/>
    <dgm:cxn modelId="{674A61B8-092A-4699-91A1-17E14BE0FDF6}" srcId="{7F352D03-43DD-4D27-8316-926D7A37AD51}" destId="{476898F9-23DE-4946-AAF0-F4452D827454}" srcOrd="0" destOrd="0" parTransId="{38CE3D3E-4EBF-442B-9D07-CFBB9CA06BDD}" sibTransId="{6374F68D-6857-46DE-AB2B-D0CF2C69395F}"/>
    <dgm:cxn modelId="{8366B3C1-FEA1-4843-ABD2-C28C6CED2E19}" type="presOf" srcId="{5F94CCD2-708F-42B3-B56D-6B257F545D68}" destId="{3E3EE583-2125-4D67-AD7C-9664FBD0FA41}" srcOrd="0" destOrd="0" presId="urn:microsoft.com/office/officeart/2005/8/layout/vList5"/>
    <dgm:cxn modelId="{11408AD7-5680-49B8-8F8D-DE08FDFE9F10}" srcId="{EF90B47D-2BC1-453D-99BD-2CF46BB9A155}" destId="{7F352D03-43DD-4D27-8316-926D7A37AD51}" srcOrd="3" destOrd="0" parTransId="{D20A2565-9660-4B65-BA96-4BA934305AA1}" sibTransId="{8A66DE8B-53D0-45AA-94CC-4836BC85D35E}"/>
    <dgm:cxn modelId="{E77FADD8-5626-402C-9508-686C430C1485}" srcId="{EF90B47D-2BC1-453D-99BD-2CF46BB9A155}" destId="{5F94CCD2-708F-42B3-B56D-6B257F545D68}" srcOrd="2" destOrd="0" parTransId="{D1085C9F-2920-4932-8D32-0AAAE394722B}" sibTransId="{CA3CA35F-0618-4DE9-B2F1-93921A95C61F}"/>
    <dgm:cxn modelId="{4E3112E3-B738-4912-8FFF-3E4962863B4A}" type="presOf" srcId="{020CC5C4-858E-4F02-B492-8A2A2DF90450}" destId="{1D5E7038-2889-49CB-AE51-7A84E1266525}" srcOrd="0" destOrd="0" presId="urn:microsoft.com/office/officeart/2005/8/layout/vList5"/>
    <dgm:cxn modelId="{1229F4E5-8160-4AC5-8299-5FC05F803079}" type="presOf" srcId="{BC1CAFE7-327B-43CF-A52C-4FFDC6B3EFB6}" destId="{3B6868D8-3FE4-44C0-A098-5B7A6AE8B564}" srcOrd="0" destOrd="0" presId="urn:microsoft.com/office/officeart/2005/8/layout/vList5"/>
    <dgm:cxn modelId="{3CFE36F3-E521-4854-BDEA-4CF82820879D}" type="presOf" srcId="{2B55E366-9ECA-46EA-9EC9-6EF0F20E501D}" destId="{52AFF4CE-CC08-49EF-A6E7-886BEC98DA74}" srcOrd="0" destOrd="0" presId="urn:microsoft.com/office/officeart/2005/8/layout/vList5"/>
    <dgm:cxn modelId="{F48248FA-28C5-4AE3-AA2C-FBC4A7125624}" srcId="{5F94CCD2-708F-42B3-B56D-6B257F545D68}" destId="{2B55E366-9ECA-46EA-9EC9-6EF0F20E501D}" srcOrd="0" destOrd="0" parTransId="{776B5150-8CAA-45C3-BBAD-D4105927C6E8}" sibTransId="{B22981FD-5D1E-4778-9F02-5791E98AC91E}"/>
    <dgm:cxn modelId="{1C1617E5-E237-47E5-80E3-4EE6AECE7312}" type="presParOf" srcId="{9D54576B-4754-4447-B004-1587FB9451D1}" destId="{B3BFEFC8-7339-4F10-9F64-0B9F7AE98E03}" srcOrd="0" destOrd="0" presId="urn:microsoft.com/office/officeart/2005/8/layout/vList5"/>
    <dgm:cxn modelId="{B3FA763C-6AF4-44A8-8E7C-8ABD830CBF14}" type="presParOf" srcId="{B3BFEFC8-7339-4F10-9F64-0B9F7AE98E03}" destId="{1D5E7038-2889-49CB-AE51-7A84E1266525}" srcOrd="0" destOrd="0" presId="urn:microsoft.com/office/officeart/2005/8/layout/vList5"/>
    <dgm:cxn modelId="{4B65E818-E290-4F73-BE27-3CCF6460ED5A}" type="presParOf" srcId="{B3BFEFC8-7339-4F10-9F64-0B9F7AE98E03}" destId="{3B6868D8-3FE4-44C0-A098-5B7A6AE8B564}" srcOrd="1" destOrd="0" presId="urn:microsoft.com/office/officeart/2005/8/layout/vList5"/>
    <dgm:cxn modelId="{F1801AB6-1E43-4089-ACE9-2D19012C8493}" type="presParOf" srcId="{9D54576B-4754-4447-B004-1587FB9451D1}" destId="{56BCE9B4-787D-45AC-A194-5A60E8F83C2B}" srcOrd="1" destOrd="0" presId="urn:microsoft.com/office/officeart/2005/8/layout/vList5"/>
    <dgm:cxn modelId="{4DC228E9-085F-420D-AFDA-DA121042C92D}" type="presParOf" srcId="{9D54576B-4754-4447-B004-1587FB9451D1}" destId="{095C09B1-F2EB-4BD4-AC66-E00C7E7E02A7}" srcOrd="2" destOrd="0" presId="urn:microsoft.com/office/officeart/2005/8/layout/vList5"/>
    <dgm:cxn modelId="{C95D607E-E7FA-4714-93D5-8F854D17AC76}" type="presParOf" srcId="{095C09B1-F2EB-4BD4-AC66-E00C7E7E02A7}" destId="{69282C7B-8260-48C9-9B55-C1148DE6391A}" srcOrd="0" destOrd="0" presId="urn:microsoft.com/office/officeart/2005/8/layout/vList5"/>
    <dgm:cxn modelId="{ED751A65-6F32-4B10-9049-7EF7CFC263B8}" type="presParOf" srcId="{095C09B1-F2EB-4BD4-AC66-E00C7E7E02A7}" destId="{AB4CCDCD-1742-4D89-82F1-BC266CCD853A}" srcOrd="1" destOrd="0" presId="urn:microsoft.com/office/officeart/2005/8/layout/vList5"/>
    <dgm:cxn modelId="{7EACEA77-F44A-46D8-9758-D4852883AD01}" type="presParOf" srcId="{9D54576B-4754-4447-B004-1587FB9451D1}" destId="{3EF4E0EC-6B1B-42D4-9A6F-472AC281541C}" srcOrd="3" destOrd="0" presId="urn:microsoft.com/office/officeart/2005/8/layout/vList5"/>
    <dgm:cxn modelId="{3E26EA41-9141-4231-A389-62C59891BB03}" type="presParOf" srcId="{9D54576B-4754-4447-B004-1587FB9451D1}" destId="{E43C6B48-796C-4BC5-9DB3-651DC98AD6BA}" srcOrd="4" destOrd="0" presId="urn:microsoft.com/office/officeart/2005/8/layout/vList5"/>
    <dgm:cxn modelId="{3FFDC15C-5064-4F89-AC06-BCCE1997331D}" type="presParOf" srcId="{E43C6B48-796C-4BC5-9DB3-651DC98AD6BA}" destId="{3E3EE583-2125-4D67-AD7C-9664FBD0FA41}" srcOrd="0" destOrd="0" presId="urn:microsoft.com/office/officeart/2005/8/layout/vList5"/>
    <dgm:cxn modelId="{6DE5A490-2DBA-4DDB-9BAC-2CB3CE413AEB}" type="presParOf" srcId="{E43C6B48-796C-4BC5-9DB3-651DC98AD6BA}" destId="{52AFF4CE-CC08-49EF-A6E7-886BEC98DA74}" srcOrd="1" destOrd="0" presId="urn:microsoft.com/office/officeart/2005/8/layout/vList5"/>
    <dgm:cxn modelId="{AD9D9C08-A001-4278-8C27-02C5122EC216}" type="presParOf" srcId="{9D54576B-4754-4447-B004-1587FB9451D1}" destId="{F0AEEC8A-AE17-41F9-9EAA-AE37A1EE48B6}" srcOrd="5" destOrd="0" presId="urn:microsoft.com/office/officeart/2005/8/layout/vList5"/>
    <dgm:cxn modelId="{9271323C-F094-488F-973F-2FD48A743B25}" type="presParOf" srcId="{9D54576B-4754-4447-B004-1587FB9451D1}" destId="{FBC13AFD-13BE-4665-9A80-BAE7A161E212}" srcOrd="6" destOrd="0" presId="urn:microsoft.com/office/officeart/2005/8/layout/vList5"/>
    <dgm:cxn modelId="{FDB7F87E-D949-4C39-A3D3-050BFABD2F0B}" type="presParOf" srcId="{FBC13AFD-13BE-4665-9A80-BAE7A161E212}" destId="{428E2A65-0EF8-4BE1-BA2D-B45417797643}" srcOrd="0" destOrd="0" presId="urn:microsoft.com/office/officeart/2005/8/layout/vList5"/>
    <dgm:cxn modelId="{8DBEB490-8830-4A61-81E0-2D85E8CB8FF9}" type="presParOf" srcId="{FBC13AFD-13BE-4665-9A80-BAE7A161E212}" destId="{C88238E8-867D-46D3-BF10-BA1E4282E72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67EA1E-802A-42CB-A269-AE1C02A44EAE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DFDB89A8-8DC7-40CC-8ED8-D02D69DE4384}">
      <dgm:prSet phldrT="[Texto]"/>
      <dgm:spPr/>
      <dgm:t>
        <a:bodyPr/>
        <a:lstStyle/>
        <a:p>
          <a:r>
            <a:rPr lang="es-ES" dirty="0"/>
            <a:t>Determina si una planificación es serializable por conflicto. </a:t>
          </a:r>
        </a:p>
      </dgm:t>
    </dgm:pt>
    <dgm:pt modelId="{4AC46979-1B7C-4ED2-89E8-A0EB3E6DAE03}" type="parTrans" cxnId="{03B140D2-8E55-43D6-8C67-5639AEA799FF}">
      <dgm:prSet/>
      <dgm:spPr/>
      <dgm:t>
        <a:bodyPr/>
        <a:lstStyle/>
        <a:p>
          <a:endParaRPr lang="es-ES"/>
        </a:p>
      </dgm:t>
    </dgm:pt>
    <dgm:pt modelId="{2EB10A50-4F95-4715-BA66-A2F73E7E9587}" type="sibTrans" cxnId="{03B140D2-8E55-43D6-8C67-5639AEA799FF}">
      <dgm:prSet/>
      <dgm:spPr/>
      <dgm:t>
        <a:bodyPr/>
        <a:lstStyle/>
        <a:p>
          <a:endParaRPr lang="es-ES"/>
        </a:p>
      </dgm:t>
    </dgm:pt>
    <dgm:pt modelId="{2BEBC953-8869-4558-A135-5309B1FB53A8}">
      <dgm:prSet phldrT="[Texto]"/>
      <dgm:spPr/>
      <dgm:t>
        <a:bodyPr/>
        <a:lstStyle/>
        <a:p>
          <a:r>
            <a:rPr lang="es-ES" dirty="0"/>
            <a:t>Cada transacción es un nodo.</a:t>
          </a:r>
        </a:p>
      </dgm:t>
    </dgm:pt>
    <dgm:pt modelId="{4BF3D7E1-350A-4740-9F2F-B829CAAC9A22}" type="parTrans" cxnId="{AB28195B-345A-403A-AAC6-C676CA6D6D0A}">
      <dgm:prSet/>
      <dgm:spPr/>
      <dgm:t>
        <a:bodyPr/>
        <a:lstStyle/>
        <a:p>
          <a:endParaRPr lang="es-ES"/>
        </a:p>
      </dgm:t>
    </dgm:pt>
    <dgm:pt modelId="{2E406088-629A-40DD-98D7-F872B5F8DC00}" type="sibTrans" cxnId="{AB28195B-345A-403A-AAC6-C676CA6D6D0A}">
      <dgm:prSet/>
      <dgm:spPr/>
      <dgm:t>
        <a:bodyPr/>
        <a:lstStyle/>
        <a:p>
          <a:endParaRPr lang="es-ES"/>
        </a:p>
      </dgm:t>
    </dgm:pt>
    <dgm:pt modelId="{D776AD88-5A1E-4705-B170-1026CAD003CE}">
      <dgm:prSet phldrT="[Texto]"/>
      <dgm:spPr/>
      <dgm:t>
        <a:bodyPr/>
        <a:lstStyle/>
        <a:p>
          <a:r>
            <a:rPr lang="es-ES" dirty="0"/>
            <a:t> Los arcos determinan la precedencia, determinada por los conflictos definidos antes.</a:t>
          </a:r>
        </a:p>
      </dgm:t>
    </dgm:pt>
    <dgm:pt modelId="{4204658F-7578-49EC-86CC-CED90E8232EA}" type="parTrans" cxnId="{B421221B-76A1-4B11-B310-9BBDBF6263A3}">
      <dgm:prSet/>
      <dgm:spPr/>
      <dgm:t>
        <a:bodyPr/>
        <a:lstStyle/>
        <a:p>
          <a:endParaRPr lang="es-ES"/>
        </a:p>
      </dgm:t>
    </dgm:pt>
    <dgm:pt modelId="{CD974368-14D3-4262-9EB4-B47AF3D83170}" type="sibTrans" cxnId="{B421221B-76A1-4B11-B310-9BBDBF6263A3}">
      <dgm:prSet/>
      <dgm:spPr/>
      <dgm:t>
        <a:bodyPr/>
        <a:lstStyle/>
        <a:p>
          <a:endParaRPr lang="es-ES"/>
        </a:p>
      </dgm:t>
    </dgm:pt>
    <dgm:pt modelId="{B65B9CB6-7914-4DE4-BB58-7BBEF8B3ABC9}">
      <dgm:prSet phldrT="[Texto]"/>
      <dgm:spPr/>
      <dgm:t>
        <a:bodyPr/>
        <a:lstStyle/>
        <a:p>
          <a:r>
            <a:rPr lang="es-ES" dirty="0"/>
            <a:t>Si existe un </a:t>
          </a:r>
          <a:r>
            <a:rPr lang="es-ES" b="1" dirty="0"/>
            <a:t>ciclo, </a:t>
          </a:r>
          <a:r>
            <a:rPr lang="es-ES" b="0" dirty="0"/>
            <a:t> la planificación </a:t>
          </a:r>
          <a:r>
            <a:rPr lang="es-ES" b="1" dirty="0"/>
            <a:t>no es </a:t>
          </a:r>
          <a:r>
            <a:rPr lang="es-ES" b="0" dirty="0"/>
            <a:t>serializable. </a:t>
          </a:r>
          <a:endParaRPr lang="es-ES" dirty="0"/>
        </a:p>
      </dgm:t>
    </dgm:pt>
    <dgm:pt modelId="{4CB5BA6B-C077-4E3B-8E72-9B19174325FD}" type="parTrans" cxnId="{A2F0930C-3A30-4397-AB94-5A49E29D3D35}">
      <dgm:prSet/>
      <dgm:spPr/>
      <dgm:t>
        <a:bodyPr/>
        <a:lstStyle/>
        <a:p>
          <a:endParaRPr lang="es-ES"/>
        </a:p>
      </dgm:t>
    </dgm:pt>
    <dgm:pt modelId="{542AEB6F-A35F-4BDB-9B0F-0EE3C4F8024E}" type="sibTrans" cxnId="{A2F0930C-3A30-4397-AB94-5A49E29D3D35}">
      <dgm:prSet/>
      <dgm:spPr/>
      <dgm:t>
        <a:bodyPr/>
        <a:lstStyle/>
        <a:p>
          <a:endParaRPr lang="es-ES"/>
        </a:p>
      </dgm:t>
    </dgm:pt>
    <dgm:pt modelId="{BBD3EB41-43ED-49AF-8BC3-FA1F5BBE71A6}" type="pres">
      <dgm:prSet presAssocID="{FC67EA1E-802A-42CB-A269-AE1C02A44EAE}" presName="Name0" presStyleCnt="0">
        <dgm:presLayoutVars>
          <dgm:chMax val="7"/>
          <dgm:chPref val="7"/>
          <dgm:dir/>
        </dgm:presLayoutVars>
      </dgm:prSet>
      <dgm:spPr/>
    </dgm:pt>
    <dgm:pt modelId="{F6C21F07-9F58-4711-BFBE-434F587F78D3}" type="pres">
      <dgm:prSet presAssocID="{FC67EA1E-802A-42CB-A269-AE1C02A44EAE}" presName="Name1" presStyleCnt="0"/>
      <dgm:spPr/>
    </dgm:pt>
    <dgm:pt modelId="{C3E25ED9-A08B-4C1D-B067-37F1A9DAA018}" type="pres">
      <dgm:prSet presAssocID="{FC67EA1E-802A-42CB-A269-AE1C02A44EAE}" presName="cycle" presStyleCnt="0"/>
      <dgm:spPr/>
    </dgm:pt>
    <dgm:pt modelId="{FF4A9057-6B6C-4706-BDF1-6F4E9D338636}" type="pres">
      <dgm:prSet presAssocID="{FC67EA1E-802A-42CB-A269-AE1C02A44EAE}" presName="srcNode" presStyleLbl="node1" presStyleIdx="0" presStyleCnt="4"/>
      <dgm:spPr/>
    </dgm:pt>
    <dgm:pt modelId="{386A62BF-43DF-4ED6-86A2-49EAD341777A}" type="pres">
      <dgm:prSet presAssocID="{FC67EA1E-802A-42CB-A269-AE1C02A44EAE}" presName="conn" presStyleLbl="parChTrans1D2" presStyleIdx="0" presStyleCnt="1"/>
      <dgm:spPr/>
    </dgm:pt>
    <dgm:pt modelId="{F83DBE0D-8D66-4AC1-A026-6FA4648618F2}" type="pres">
      <dgm:prSet presAssocID="{FC67EA1E-802A-42CB-A269-AE1C02A44EAE}" presName="extraNode" presStyleLbl="node1" presStyleIdx="0" presStyleCnt="4"/>
      <dgm:spPr/>
    </dgm:pt>
    <dgm:pt modelId="{0D631526-57B1-4A8B-9DF6-90CEF3BB960D}" type="pres">
      <dgm:prSet presAssocID="{FC67EA1E-802A-42CB-A269-AE1C02A44EAE}" presName="dstNode" presStyleLbl="node1" presStyleIdx="0" presStyleCnt="4"/>
      <dgm:spPr/>
    </dgm:pt>
    <dgm:pt modelId="{5B8E09D7-DF1E-4875-8CC9-AD6E0BDC98AC}" type="pres">
      <dgm:prSet presAssocID="{DFDB89A8-8DC7-40CC-8ED8-D02D69DE4384}" presName="text_1" presStyleLbl="node1" presStyleIdx="0" presStyleCnt="4">
        <dgm:presLayoutVars>
          <dgm:bulletEnabled val="1"/>
        </dgm:presLayoutVars>
      </dgm:prSet>
      <dgm:spPr/>
    </dgm:pt>
    <dgm:pt modelId="{338DA983-A9D2-406B-BFEA-BD63B45E2186}" type="pres">
      <dgm:prSet presAssocID="{DFDB89A8-8DC7-40CC-8ED8-D02D69DE4384}" presName="accent_1" presStyleCnt="0"/>
      <dgm:spPr/>
    </dgm:pt>
    <dgm:pt modelId="{95C5163C-E8C4-4A01-B062-5B66FFDDC9F3}" type="pres">
      <dgm:prSet presAssocID="{DFDB89A8-8DC7-40CC-8ED8-D02D69DE4384}" presName="accentRepeatNode" presStyleLbl="solidFgAcc1" presStyleIdx="0" presStyleCnt="4"/>
      <dgm:spPr/>
    </dgm:pt>
    <dgm:pt modelId="{AF614D18-4C74-4857-AB4E-2D060726AC6E}" type="pres">
      <dgm:prSet presAssocID="{2BEBC953-8869-4558-A135-5309B1FB53A8}" presName="text_2" presStyleLbl="node1" presStyleIdx="1" presStyleCnt="4">
        <dgm:presLayoutVars>
          <dgm:bulletEnabled val="1"/>
        </dgm:presLayoutVars>
      </dgm:prSet>
      <dgm:spPr/>
    </dgm:pt>
    <dgm:pt modelId="{5A34728D-8D98-4395-B0A6-E0ED4817C4AB}" type="pres">
      <dgm:prSet presAssocID="{2BEBC953-8869-4558-A135-5309B1FB53A8}" presName="accent_2" presStyleCnt="0"/>
      <dgm:spPr/>
    </dgm:pt>
    <dgm:pt modelId="{7BB4B6C5-FE3E-43BF-9C38-C333114150D4}" type="pres">
      <dgm:prSet presAssocID="{2BEBC953-8869-4558-A135-5309B1FB53A8}" presName="accentRepeatNode" presStyleLbl="solidFgAcc1" presStyleIdx="1" presStyleCnt="4"/>
      <dgm:spPr/>
    </dgm:pt>
    <dgm:pt modelId="{0FEF4E4E-E9BE-482A-9F77-549D11843828}" type="pres">
      <dgm:prSet presAssocID="{D776AD88-5A1E-4705-B170-1026CAD003CE}" presName="text_3" presStyleLbl="node1" presStyleIdx="2" presStyleCnt="4">
        <dgm:presLayoutVars>
          <dgm:bulletEnabled val="1"/>
        </dgm:presLayoutVars>
      </dgm:prSet>
      <dgm:spPr/>
    </dgm:pt>
    <dgm:pt modelId="{F0359360-980C-4089-BE2E-EF9BFA766F5A}" type="pres">
      <dgm:prSet presAssocID="{D776AD88-5A1E-4705-B170-1026CAD003CE}" presName="accent_3" presStyleCnt="0"/>
      <dgm:spPr/>
    </dgm:pt>
    <dgm:pt modelId="{3E1A1409-67C7-4F59-B39E-A5D16D493749}" type="pres">
      <dgm:prSet presAssocID="{D776AD88-5A1E-4705-B170-1026CAD003CE}" presName="accentRepeatNode" presStyleLbl="solidFgAcc1" presStyleIdx="2" presStyleCnt="4"/>
      <dgm:spPr/>
    </dgm:pt>
    <dgm:pt modelId="{BDF4C927-7FAF-43D5-94A9-B1E4750E1EC6}" type="pres">
      <dgm:prSet presAssocID="{B65B9CB6-7914-4DE4-BB58-7BBEF8B3ABC9}" presName="text_4" presStyleLbl="node1" presStyleIdx="3" presStyleCnt="4">
        <dgm:presLayoutVars>
          <dgm:bulletEnabled val="1"/>
        </dgm:presLayoutVars>
      </dgm:prSet>
      <dgm:spPr/>
    </dgm:pt>
    <dgm:pt modelId="{D5A51155-2AF8-4089-A9B1-896A71BDA84E}" type="pres">
      <dgm:prSet presAssocID="{B65B9CB6-7914-4DE4-BB58-7BBEF8B3ABC9}" presName="accent_4" presStyleCnt="0"/>
      <dgm:spPr/>
    </dgm:pt>
    <dgm:pt modelId="{F96E45C6-9982-4988-929C-4F97AC565BBC}" type="pres">
      <dgm:prSet presAssocID="{B65B9CB6-7914-4DE4-BB58-7BBEF8B3ABC9}" presName="accentRepeatNode" presStyleLbl="solidFgAcc1" presStyleIdx="3" presStyleCnt="4"/>
      <dgm:spPr/>
    </dgm:pt>
  </dgm:ptLst>
  <dgm:cxnLst>
    <dgm:cxn modelId="{A2F0930C-3A30-4397-AB94-5A49E29D3D35}" srcId="{FC67EA1E-802A-42CB-A269-AE1C02A44EAE}" destId="{B65B9CB6-7914-4DE4-BB58-7BBEF8B3ABC9}" srcOrd="3" destOrd="0" parTransId="{4CB5BA6B-C077-4E3B-8E72-9B19174325FD}" sibTransId="{542AEB6F-A35F-4BDB-9B0F-0EE3C4F8024E}"/>
    <dgm:cxn modelId="{B421221B-76A1-4B11-B310-9BBDBF6263A3}" srcId="{FC67EA1E-802A-42CB-A269-AE1C02A44EAE}" destId="{D776AD88-5A1E-4705-B170-1026CAD003CE}" srcOrd="2" destOrd="0" parTransId="{4204658F-7578-49EC-86CC-CED90E8232EA}" sibTransId="{CD974368-14D3-4262-9EB4-B47AF3D83170}"/>
    <dgm:cxn modelId="{FF7D4B20-7129-4B66-B9D3-422B5D952B07}" type="presOf" srcId="{FC67EA1E-802A-42CB-A269-AE1C02A44EAE}" destId="{BBD3EB41-43ED-49AF-8BC3-FA1F5BBE71A6}" srcOrd="0" destOrd="0" presId="urn:microsoft.com/office/officeart/2008/layout/VerticalCurvedList"/>
    <dgm:cxn modelId="{022F3930-0DD5-431A-9FC4-1197AEA2456E}" type="presOf" srcId="{D776AD88-5A1E-4705-B170-1026CAD003CE}" destId="{0FEF4E4E-E9BE-482A-9F77-549D11843828}" srcOrd="0" destOrd="0" presId="urn:microsoft.com/office/officeart/2008/layout/VerticalCurvedList"/>
    <dgm:cxn modelId="{AB28195B-345A-403A-AAC6-C676CA6D6D0A}" srcId="{FC67EA1E-802A-42CB-A269-AE1C02A44EAE}" destId="{2BEBC953-8869-4558-A135-5309B1FB53A8}" srcOrd="1" destOrd="0" parTransId="{4BF3D7E1-350A-4740-9F2F-B829CAAC9A22}" sibTransId="{2E406088-629A-40DD-98D7-F872B5F8DC00}"/>
    <dgm:cxn modelId="{7DE7315F-7F2E-4D66-A52F-08C7FDAC6767}" type="presOf" srcId="{DFDB89A8-8DC7-40CC-8ED8-D02D69DE4384}" destId="{5B8E09D7-DF1E-4875-8CC9-AD6E0BDC98AC}" srcOrd="0" destOrd="0" presId="urn:microsoft.com/office/officeart/2008/layout/VerticalCurvedList"/>
    <dgm:cxn modelId="{E2307478-F2C7-4B48-B9AE-1DC6ED2D58E8}" type="presOf" srcId="{B65B9CB6-7914-4DE4-BB58-7BBEF8B3ABC9}" destId="{BDF4C927-7FAF-43D5-94A9-B1E4750E1EC6}" srcOrd="0" destOrd="0" presId="urn:microsoft.com/office/officeart/2008/layout/VerticalCurvedList"/>
    <dgm:cxn modelId="{34CC6AB0-4F68-4A36-AD01-407A00702731}" type="presOf" srcId="{2BEBC953-8869-4558-A135-5309B1FB53A8}" destId="{AF614D18-4C74-4857-AB4E-2D060726AC6E}" srcOrd="0" destOrd="0" presId="urn:microsoft.com/office/officeart/2008/layout/VerticalCurvedList"/>
    <dgm:cxn modelId="{03B140D2-8E55-43D6-8C67-5639AEA799FF}" srcId="{FC67EA1E-802A-42CB-A269-AE1C02A44EAE}" destId="{DFDB89A8-8DC7-40CC-8ED8-D02D69DE4384}" srcOrd="0" destOrd="0" parTransId="{4AC46979-1B7C-4ED2-89E8-A0EB3E6DAE03}" sibTransId="{2EB10A50-4F95-4715-BA66-A2F73E7E9587}"/>
    <dgm:cxn modelId="{4AC8C0D9-37E8-405E-B683-E122BABEA45A}" type="presOf" srcId="{2EB10A50-4F95-4715-BA66-A2F73E7E9587}" destId="{386A62BF-43DF-4ED6-86A2-49EAD341777A}" srcOrd="0" destOrd="0" presId="urn:microsoft.com/office/officeart/2008/layout/VerticalCurvedList"/>
    <dgm:cxn modelId="{99C69EC8-EEFF-4C6D-8B91-DF6E83CE2766}" type="presParOf" srcId="{BBD3EB41-43ED-49AF-8BC3-FA1F5BBE71A6}" destId="{F6C21F07-9F58-4711-BFBE-434F587F78D3}" srcOrd="0" destOrd="0" presId="urn:microsoft.com/office/officeart/2008/layout/VerticalCurvedList"/>
    <dgm:cxn modelId="{33A2F985-B246-41F5-9EA8-211A58B0A961}" type="presParOf" srcId="{F6C21F07-9F58-4711-BFBE-434F587F78D3}" destId="{C3E25ED9-A08B-4C1D-B067-37F1A9DAA018}" srcOrd="0" destOrd="0" presId="urn:microsoft.com/office/officeart/2008/layout/VerticalCurvedList"/>
    <dgm:cxn modelId="{C9D7EEDD-104A-4DB2-9E11-4AD9B5E49670}" type="presParOf" srcId="{C3E25ED9-A08B-4C1D-B067-37F1A9DAA018}" destId="{FF4A9057-6B6C-4706-BDF1-6F4E9D338636}" srcOrd="0" destOrd="0" presId="urn:microsoft.com/office/officeart/2008/layout/VerticalCurvedList"/>
    <dgm:cxn modelId="{1E5E8BB8-7044-4E5B-8EA3-9D674A778FD9}" type="presParOf" srcId="{C3E25ED9-A08B-4C1D-B067-37F1A9DAA018}" destId="{386A62BF-43DF-4ED6-86A2-49EAD341777A}" srcOrd="1" destOrd="0" presId="urn:microsoft.com/office/officeart/2008/layout/VerticalCurvedList"/>
    <dgm:cxn modelId="{B51B2A01-87A0-4D1E-8EDE-B0AAA6E9E5B4}" type="presParOf" srcId="{C3E25ED9-A08B-4C1D-B067-37F1A9DAA018}" destId="{F83DBE0D-8D66-4AC1-A026-6FA4648618F2}" srcOrd="2" destOrd="0" presId="urn:microsoft.com/office/officeart/2008/layout/VerticalCurvedList"/>
    <dgm:cxn modelId="{101229C4-53AA-4F43-BED9-F68BE43C271F}" type="presParOf" srcId="{C3E25ED9-A08B-4C1D-B067-37F1A9DAA018}" destId="{0D631526-57B1-4A8B-9DF6-90CEF3BB960D}" srcOrd="3" destOrd="0" presId="urn:microsoft.com/office/officeart/2008/layout/VerticalCurvedList"/>
    <dgm:cxn modelId="{C047C7E5-FE28-430B-8240-F0FF8F2AF0AF}" type="presParOf" srcId="{F6C21F07-9F58-4711-BFBE-434F587F78D3}" destId="{5B8E09D7-DF1E-4875-8CC9-AD6E0BDC98AC}" srcOrd="1" destOrd="0" presId="urn:microsoft.com/office/officeart/2008/layout/VerticalCurvedList"/>
    <dgm:cxn modelId="{B989B2A7-9BD0-4AD4-92BB-EB17D91459F8}" type="presParOf" srcId="{F6C21F07-9F58-4711-BFBE-434F587F78D3}" destId="{338DA983-A9D2-406B-BFEA-BD63B45E2186}" srcOrd="2" destOrd="0" presId="urn:microsoft.com/office/officeart/2008/layout/VerticalCurvedList"/>
    <dgm:cxn modelId="{ACD22F61-5878-47AD-A661-6D15858598E0}" type="presParOf" srcId="{338DA983-A9D2-406B-BFEA-BD63B45E2186}" destId="{95C5163C-E8C4-4A01-B062-5B66FFDDC9F3}" srcOrd="0" destOrd="0" presId="urn:microsoft.com/office/officeart/2008/layout/VerticalCurvedList"/>
    <dgm:cxn modelId="{1AB31BA7-52AE-4A30-B45E-F77286DB9319}" type="presParOf" srcId="{F6C21F07-9F58-4711-BFBE-434F587F78D3}" destId="{AF614D18-4C74-4857-AB4E-2D060726AC6E}" srcOrd="3" destOrd="0" presId="urn:microsoft.com/office/officeart/2008/layout/VerticalCurvedList"/>
    <dgm:cxn modelId="{03B066C3-8AA0-4D30-9BB0-24297A9E13F3}" type="presParOf" srcId="{F6C21F07-9F58-4711-BFBE-434F587F78D3}" destId="{5A34728D-8D98-4395-B0A6-E0ED4817C4AB}" srcOrd="4" destOrd="0" presId="urn:microsoft.com/office/officeart/2008/layout/VerticalCurvedList"/>
    <dgm:cxn modelId="{648D9DB2-2214-425C-9F9D-EDEC4CFFB177}" type="presParOf" srcId="{5A34728D-8D98-4395-B0A6-E0ED4817C4AB}" destId="{7BB4B6C5-FE3E-43BF-9C38-C333114150D4}" srcOrd="0" destOrd="0" presId="urn:microsoft.com/office/officeart/2008/layout/VerticalCurvedList"/>
    <dgm:cxn modelId="{E88A88AF-0474-4D6B-90B1-C652B067919C}" type="presParOf" srcId="{F6C21F07-9F58-4711-BFBE-434F587F78D3}" destId="{0FEF4E4E-E9BE-482A-9F77-549D11843828}" srcOrd="5" destOrd="0" presId="urn:microsoft.com/office/officeart/2008/layout/VerticalCurvedList"/>
    <dgm:cxn modelId="{A86E8CF5-ECE9-4FA9-8F2D-746C4A063308}" type="presParOf" srcId="{F6C21F07-9F58-4711-BFBE-434F587F78D3}" destId="{F0359360-980C-4089-BE2E-EF9BFA766F5A}" srcOrd="6" destOrd="0" presId="urn:microsoft.com/office/officeart/2008/layout/VerticalCurvedList"/>
    <dgm:cxn modelId="{0D4609FE-13C0-4C99-B781-00D554582C5F}" type="presParOf" srcId="{F0359360-980C-4089-BE2E-EF9BFA766F5A}" destId="{3E1A1409-67C7-4F59-B39E-A5D16D493749}" srcOrd="0" destOrd="0" presId="urn:microsoft.com/office/officeart/2008/layout/VerticalCurvedList"/>
    <dgm:cxn modelId="{E77E7956-F680-4C24-BE1E-90C98BCBD7F8}" type="presParOf" srcId="{F6C21F07-9F58-4711-BFBE-434F587F78D3}" destId="{BDF4C927-7FAF-43D5-94A9-B1E4750E1EC6}" srcOrd="7" destOrd="0" presId="urn:microsoft.com/office/officeart/2008/layout/VerticalCurvedList"/>
    <dgm:cxn modelId="{04C806B2-5B79-4670-BCFB-EA1D20E42CAA}" type="presParOf" srcId="{F6C21F07-9F58-4711-BFBE-434F587F78D3}" destId="{D5A51155-2AF8-4089-A9B1-896A71BDA84E}" srcOrd="8" destOrd="0" presId="urn:microsoft.com/office/officeart/2008/layout/VerticalCurvedList"/>
    <dgm:cxn modelId="{8749968D-42AC-4F1E-91C4-E83371D1546A}" type="presParOf" srcId="{D5A51155-2AF8-4089-A9B1-896A71BDA84E}" destId="{F96E45C6-9982-4988-929C-4F97AC565BB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868D8-3FE4-44C0-A098-5B7A6AE8B564}">
      <dsp:nvSpPr>
        <dsp:cNvPr id="0" name=""/>
        <dsp:cNvSpPr/>
      </dsp:nvSpPr>
      <dsp:spPr>
        <a:xfrm rot="5400000">
          <a:off x="4757982" y="-2002467"/>
          <a:ext cx="603059" cy="476189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700" kern="1200" dirty="0">
              <a:solidFill>
                <a:schemeClr val="tx1">
                  <a:lumMod val="50000"/>
                  <a:lumOff val="50000"/>
                </a:schemeClr>
              </a:solidFill>
            </a:rPr>
            <a:t>Se realizan todas las acciones o no se realiza ninguna</a:t>
          </a:r>
          <a:endParaRPr lang="es-ES" sz="1700" kern="1200" dirty="0">
            <a:solidFill>
              <a:schemeClr val="tx1">
                <a:lumMod val="50000"/>
                <a:lumOff val="50000"/>
              </a:schemeClr>
            </a:solidFill>
          </a:endParaRPr>
        </a:p>
      </dsp:txBody>
      <dsp:txXfrm rot="-5400000">
        <a:off x="2678565" y="106389"/>
        <a:ext cx="4732455" cy="544181"/>
      </dsp:txXfrm>
    </dsp:sp>
    <dsp:sp modelId="{1D5E7038-2889-49CB-AE51-7A84E1266525}">
      <dsp:nvSpPr>
        <dsp:cNvPr id="0" name=""/>
        <dsp:cNvSpPr/>
      </dsp:nvSpPr>
      <dsp:spPr>
        <a:xfrm>
          <a:off x="0" y="1567"/>
          <a:ext cx="2678565" cy="75382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>
              <a:solidFill>
                <a:schemeClr val="bg1"/>
              </a:solidFill>
            </a:rPr>
            <a:t>Atómica</a:t>
          </a:r>
          <a:endParaRPr lang="es-ES" sz="3000" kern="1200" dirty="0">
            <a:solidFill>
              <a:schemeClr val="bg1"/>
            </a:solidFill>
          </a:endParaRPr>
        </a:p>
      </dsp:txBody>
      <dsp:txXfrm>
        <a:off x="36799" y="38366"/>
        <a:ext cx="2604967" cy="680226"/>
      </dsp:txXfrm>
    </dsp:sp>
    <dsp:sp modelId="{AB4CCDCD-1742-4D89-82F1-BC266CCD853A}">
      <dsp:nvSpPr>
        <dsp:cNvPr id="0" name=""/>
        <dsp:cNvSpPr/>
      </dsp:nvSpPr>
      <dsp:spPr>
        <a:xfrm rot="5400000">
          <a:off x="4757982" y="-1210951"/>
          <a:ext cx="603059" cy="476189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700" kern="1200" dirty="0">
              <a:solidFill>
                <a:schemeClr val="tx1">
                  <a:lumMod val="50000"/>
                  <a:lumOff val="50000"/>
                </a:schemeClr>
              </a:solidFill>
            </a:rPr>
            <a:t>La base de datos satisfacen todas las restricciones después de una transacción.</a:t>
          </a:r>
          <a:endParaRPr lang="es-ES" sz="1700" kern="1200" dirty="0">
            <a:solidFill>
              <a:schemeClr val="tx1">
                <a:lumMod val="50000"/>
                <a:lumOff val="50000"/>
              </a:schemeClr>
            </a:solidFill>
          </a:endParaRPr>
        </a:p>
      </dsp:txBody>
      <dsp:txXfrm rot="-5400000">
        <a:off x="2678565" y="897905"/>
        <a:ext cx="4732455" cy="544181"/>
      </dsp:txXfrm>
    </dsp:sp>
    <dsp:sp modelId="{69282C7B-8260-48C9-9B55-C1148DE6391A}">
      <dsp:nvSpPr>
        <dsp:cNvPr id="0" name=""/>
        <dsp:cNvSpPr/>
      </dsp:nvSpPr>
      <dsp:spPr>
        <a:xfrm>
          <a:off x="0" y="793083"/>
          <a:ext cx="2678565" cy="75382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>
              <a:solidFill>
                <a:schemeClr val="bg1"/>
              </a:solidFill>
            </a:rPr>
            <a:t>Consistente</a:t>
          </a:r>
          <a:endParaRPr lang="es-ES" sz="3000" kern="1200" dirty="0">
            <a:solidFill>
              <a:schemeClr val="bg1"/>
            </a:solidFill>
          </a:endParaRPr>
        </a:p>
      </dsp:txBody>
      <dsp:txXfrm>
        <a:off x="36799" y="829882"/>
        <a:ext cx="2604967" cy="680226"/>
      </dsp:txXfrm>
    </dsp:sp>
    <dsp:sp modelId="{52AFF4CE-CC08-49EF-A6E7-886BEC98DA74}">
      <dsp:nvSpPr>
        <dsp:cNvPr id="0" name=""/>
        <dsp:cNvSpPr/>
      </dsp:nvSpPr>
      <dsp:spPr>
        <a:xfrm rot="5400000">
          <a:off x="4757982" y="-419435"/>
          <a:ext cx="603059" cy="476189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700" kern="1200" dirty="0">
              <a:solidFill>
                <a:schemeClr val="tx1">
                  <a:lumMod val="50000"/>
                  <a:lumOff val="50000"/>
                </a:schemeClr>
              </a:solidFill>
            </a:rPr>
            <a:t>Una transacción no puede afectar otra aunque se ejecuten </a:t>
          </a:r>
          <a:r>
            <a:rPr lang="es-CL" sz="1700" b="1" kern="1200" dirty="0">
              <a:solidFill>
                <a:schemeClr val="tx1">
                  <a:lumMod val="50000"/>
                  <a:lumOff val="50000"/>
                </a:schemeClr>
              </a:solidFill>
            </a:rPr>
            <a:t>concurrentemente</a:t>
          </a:r>
          <a:r>
            <a:rPr lang="es-CL" sz="1700" kern="1200" dirty="0">
              <a:solidFill>
                <a:schemeClr val="tx1">
                  <a:lumMod val="50000"/>
                  <a:lumOff val="50000"/>
                </a:schemeClr>
              </a:solidFill>
            </a:rPr>
            <a:t>.</a:t>
          </a:r>
          <a:endParaRPr lang="es-ES" sz="1700" kern="1200" dirty="0">
            <a:solidFill>
              <a:schemeClr val="tx1">
                <a:lumMod val="50000"/>
                <a:lumOff val="50000"/>
              </a:schemeClr>
            </a:solidFill>
          </a:endParaRPr>
        </a:p>
      </dsp:txBody>
      <dsp:txXfrm rot="-5400000">
        <a:off x="2678565" y="1689421"/>
        <a:ext cx="4732455" cy="544181"/>
      </dsp:txXfrm>
    </dsp:sp>
    <dsp:sp modelId="{3E3EE583-2125-4D67-AD7C-9664FBD0FA41}">
      <dsp:nvSpPr>
        <dsp:cNvPr id="0" name=""/>
        <dsp:cNvSpPr/>
      </dsp:nvSpPr>
      <dsp:spPr>
        <a:xfrm>
          <a:off x="0" y="1584599"/>
          <a:ext cx="2678565" cy="75382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>
              <a:solidFill>
                <a:schemeClr val="bg1"/>
              </a:solidFill>
            </a:rPr>
            <a:t>Aislada</a:t>
          </a:r>
          <a:endParaRPr lang="es-ES" sz="3000" kern="1200" dirty="0">
            <a:solidFill>
              <a:schemeClr val="bg1"/>
            </a:solidFill>
          </a:endParaRPr>
        </a:p>
      </dsp:txBody>
      <dsp:txXfrm>
        <a:off x="36799" y="1621398"/>
        <a:ext cx="2604967" cy="680226"/>
      </dsp:txXfrm>
    </dsp:sp>
    <dsp:sp modelId="{C88238E8-867D-46D3-BF10-BA1E4282E722}">
      <dsp:nvSpPr>
        <dsp:cNvPr id="0" name=""/>
        <dsp:cNvSpPr/>
      </dsp:nvSpPr>
      <dsp:spPr>
        <a:xfrm rot="5400000">
          <a:off x="4757982" y="372080"/>
          <a:ext cx="603059" cy="476189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700" kern="1200" dirty="0">
              <a:solidFill>
                <a:schemeClr val="tx1">
                  <a:lumMod val="50000"/>
                  <a:lumOff val="50000"/>
                </a:schemeClr>
              </a:solidFill>
            </a:rPr>
            <a:t>Una vez que hace </a:t>
          </a:r>
          <a:r>
            <a:rPr lang="es-CL" sz="1700" kern="1200" dirty="0">
              <a:solidFill>
                <a:schemeClr val="tx1">
                  <a:lumMod val="50000"/>
                  <a:lumOff val="50000"/>
                </a:schemeClr>
              </a:solidFill>
              <a:latin typeface="Inconsolata" panose="020B0609030003000000" pitchFamily="49" charset="0"/>
              <a:cs typeface="Segoe UI Semilight" panose="020B0402040204020203" pitchFamily="34" charset="0"/>
            </a:rPr>
            <a:t>COMMIT</a:t>
          </a:r>
          <a:r>
            <a:rPr lang="es-CL" sz="1700" kern="1200" dirty="0">
              <a:solidFill>
                <a:schemeClr val="tx1">
                  <a:lumMod val="50000"/>
                  <a:lumOff val="50000"/>
                </a:schemeClr>
              </a:solidFill>
            </a:rPr>
            <a:t>, la base de datos debe persistir los cambios.</a:t>
          </a:r>
          <a:endParaRPr lang="es-ES" sz="1700" kern="1200" dirty="0">
            <a:solidFill>
              <a:schemeClr val="tx1">
                <a:lumMod val="50000"/>
                <a:lumOff val="50000"/>
              </a:schemeClr>
            </a:solidFill>
          </a:endParaRPr>
        </a:p>
      </dsp:txBody>
      <dsp:txXfrm rot="-5400000">
        <a:off x="2678565" y="2480937"/>
        <a:ext cx="4732455" cy="544181"/>
      </dsp:txXfrm>
    </dsp:sp>
    <dsp:sp modelId="{428E2A65-0EF8-4BE1-BA2D-B45417797643}">
      <dsp:nvSpPr>
        <dsp:cNvPr id="0" name=""/>
        <dsp:cNvSpPr/>
      </dsp:nvSpPr>
      <dsp:spPr>
        <a:xfrm>
          <a:off x="0" y="2376115"/>
          <a:ext cx="2678565" cy="75382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>
              <a:solidFill>
                <a:schemeClr val="bg1"/>
              </a:solidFill>
            </a:rPr>
            <a:t>Durable</a:t>
          </a:r>
          <a:endParaRPr lang="es-ES" sz="3000" kern="1200" dirty="0">
            <a:solidFill>
              <a:schemeClr val="bg1"/>
            </a:solidFill>
          </a:endParaRPr>
        </a:p>
      </dsp:txBody>
      <dsp:txXfrm>
        <a:off x="36799" y="2412914"/>
        <a:ext cx="2604967" cy="6802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A62BF-43DF-4ED6-86A2-49EAD341777A}">
      <dsp:nvSpPr>
        <dsp:cNvPr id="0" name=""/>
        <dsp:cNvSpPr/>
      </dsp:nvSpPr>
      <dsp:spPr>
        <a:xfrm>
          <a:off x="-4085043" y="-626982"/>
          <a:ext cx="4867813" cy="4867813"/>
        </a:xfrm>
        <a:prstGeom prst="blockArc">
          <a:avLst>
            <a:gd name="adj1" fmla="val 18900000"/>
            <a:gd name="adj2" fmla="val 2700000"/>
            <a:gd name="adj3" fmla="val 444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E09D7-DF1E-4875-8CC9-AD6E0BDC98AC}">
      <dsp:nvSpPr>
        <dsp:cNvPr id="0" name=""/>
        <dsp:cNvSpPr/>
      </dsp:nvSpPr>
      <dsp:spPr>
        <a:xfrm>
          <a:off x="410159" y="277832"/>
          <a:ext cx="6731128" cy="5559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28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Determina si una planificación es serializable por conflicto. </a:t>
          </a:r>
        </a:p>
      </dsp:txBody>
      <dsp:txXfrm>
        <a:off x="410159" y="277832"/>
        <a:ext cx="6731128" cy="555954"/>
      </dsp:txXfrm>
    </dsp:sp>
    <dsp:sp modelId="{95C5163C-E8C4-4A01-B062-5B66FFDDC9F3}">
      <dsp:nvSpPr>
        <dsp:cNvPr id="0" name=""/>
        <dsp:cNvSpPr/>
      </dsp:nvSpPr>
      <dsp:spPr>
        <a:xfrm>
          <a:off x="62687" y="208338"/>
          <a:ext cx="694943" cy="6949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14D18-4C74-4857-AB4E-2D060726AC6E}">
      <dsp:nvSpPr>
        <dsp:cNvPr id="0" name=""/>
        <dsp:cNvSpPr/>
      </dsp:nvSpPr>
      <dsp:spPr>
        <a:xfrm>
          <a:off x="728900" y="1111909"/>
          <a:ext cx="6412387" cy="5559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28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Cada transacción es un nodo.</a:t>
          </a:r>
        </a:p>
      </dsp:txBody>
      <dsp:txXfrm>
        <a:off x="728900" y="1111909"/>
        <a:ext cx="6412387" cy="555954"/>
      </dsp:txXfrm>
    </dsp:sp>
    <dsp:sp modelId="{7BB4B6C5-FE3E-43BF-9C38-C333114150D4}">
      <dsp:nvSpPr>
        <dsp:cNvPr id="0" name=""/>
        <dsp:cNvSpPr/>
      </dsp:nvSpPr>
      <dsp:spPr>
        <a:xfrm>
          <a:off x="381429" y="1042414"/>
          <a:ext cx="694943" cy="6949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F4E4E-E9BE-482A-9F77-549D11843828}">
      <dsp:nvSpPr>
        <dsp:cNvPr id="0" name=""/>
        <dsp:cNvSpPr/>
      </dsp:nvSpPr>
      <dsp:spPr>
        <a:xfrm>
          <a:off x="728900" y="1945985"/>
          <a:ext cx="6412387" cy="5559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28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 Los arcos determinan la precedencia, determinada por los conflictos definidos antes.</a:t>
          </a:r>
        </a:p>
      </dsp:txBody>
      <dsp:txXfrm>
        <a:off x="728900" y="1945985"/>
        <a:ext cx="6412387" cy="555954"/>
      </dsp:txXfrm>
    </dsp:sp>
    <dsp:sp modelId="{3E1A1409-67C7-4F59-B39E-A5D16D493749}">
      <dsp:nvSpPr>
        <dsp:cNvPr id="0" name=""/>
        <dsp:cNvSpPr/>
      </dsp:nvSpPr>
      <dsp:spPr>
        <a:xfrm>
          <a:off x="381429" y="1876491"/>
          <a:ext cx="694943" cy="6949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4C927-7FAF-43D5-94A9-B1E4750E1EC6}">
      <dsp:nvSpPr>
        <dsp:cNvPr id="0" name=""/>
        <dsp:cNvSpPr/>
      </dsp:nvSpPr>
      <dsp:spPr>
        <a:xfrm>
          <a:off x="410159" y="2780061"/>
          <a:ext cx="6731128" cy="5559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28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Si existe un </a:t>
          </a:r>
          <a:r>
            <a:rPr lang="es-ES" sz="1600" b="1" kern="1200" dirty="0"/>
            <a:t>ciclo, </a:t>
          </a:r>
          <a:r>
            <a:rPr lang="es-ES" sz="1600" b="0" kern="1200" dirty="0"/>
            <a:t> la planificación </a:t>
          </a:r>
          <a:r>
            <a:rPr lang="es-ES" sz="1600" b="1" kern="1200" dirty="0"/>
            <a:t>no es </a:t>
          </a:r>
          <a:r>
            <a:rPr lang="es-ES" sz="1600" b="0" kern="1200" dirty="0"/>
            <a:t>serializable. </a:t>
          </a:r>
          <a:endParaRPr lang="es-ES" sz="1600" kern="1200" dirty="0"/>
        </a:p>
      </dsp:txBody>
      <dsp:txXfrm>
        <a:off x="410159" y="2780061"/>
        <a:ext cx="6731128" cy="555954"/>
      </dsp:txXfrm>
    </dsp:sp>
    <dsp:sp modelId="{F96E45C6-9982-4988-929C-4F97AC565BBC}">
      <dsp:nvSpPr>
        <dsp:cNvPr id="0" name=""/>
        <dsp:cNvSpPr/>
      </dsp:nvSpPr>
      <dsp:spPr>
        <a:xfrm>
          <a:off x="62687" y="2710567"/>
          <a:ext cx="694943" cy="6949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de561d2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de561d2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5de561d2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5de561d2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5de561d2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5de561d2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355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5de561d2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5de561d2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2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6;p3">
            <a:extLst>
              <a:ext uri="{FF2B5EF4-FFF2-40B4-BE49-F238E27FC236}">
                <a16:creationId xmlns:a16="http://schemas.microsoft.com/office/drawing/2014/main" id="{521154EE-5245-4AAF-A19C-B38E8A5CAE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769"/>
            <a:ext cx="9143999" cy="51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447579-073F-42CD-AC65-DC845AE0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27" y="592547"/>
            <a:ext cx="4313144" cy="1790700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BC3C6-6AAD-4368-BF86-5A8E3819F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324" y="2827733"/>
            <a:ext cx="3405467" cy="1448432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A98308-C20C-437F-B397-257B552A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A5973B-07C0-4785-82D4-0FB4B439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F67C7E-ED82-455B-BEAD-DCCC850C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Google Shape;19;p3">
            <a:extLst>
              <a:ext uri="{FF2B5EF4-FFF2-40B4-BE49-F238E27FC236}">
                <a16:creationId xmlns:a16="http://schemas.microsoft.com/office/drawing/2014/main" id="{B400B4D4-CADC-4CB9-8F57-D2AB4142DE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1912" r="54024"/>
          <a:stretch/>
        </p:blipFill>
        <p:spPr>
          <a:xfrm>
            <a:off x="164728" y="4012598"/>
            <a:ext cx="1456778" cy="808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4176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B3844-8A41-412E-B08A-37C78E998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B1286E4-B0EC-4CF7-B366-5929FF0E2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37C11D-690E-42EB-8403-EAFDA48D4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F95824-16FA-4155-B281-9F219738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A03920-6468-45A9-AE50-F40C0ACD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743196-8500-4F13-A5AB-AA2EE2FB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73449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6671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625" y="158129"/>
            <a:ext cx="8520600" cy="63152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850006"/>
            <a:ext cx="8520600" cy="371901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252000" lvl="0" indent="-25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aseline="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507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57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1670513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9;p12">
            <a:extLst>
              <a:ext uri="{FF2B5EF4-FFF2-40B4-BE49-F238E27FC236}">
                <a16:creationId xmlns:a16="http://schemas.microsoft.com/office/drawing/2014/main" id="{0941692D-1145-4175-8385-61D80996618C}"/>
              </a:ext>
            </a:extLst>
          </p:cNvPr>
          <p:cNvSpPr/>
          <p:nvPr/>
        </p:nvSpPr>
        <p:spPr>
          <a:xfrm>
            <a:off x="0" y="4519456"/>
            <a:ext cx="8824913" cy="633221"/>
          </a:xfrm>
          <a:custGeom>
            <a:avLst/>
            <a:gdLst/>
            <a:ahLst/>
            <a:cxnLst/>
            <a:rect l="l" t="t" r="r" b="b"/>
            <a:pathLst>
              <a:path w="11766550" h="844295" extrusionOk="0">
                <a:moveTo>
                  <a:pt x="0" y="0"/>
                </a:moveTo>
                <a:lnTo>
                  <a:pt x="11226800" y="0"/>
                </a:lnTo>
                <a:cubicBezTo>
                  <a:pt x="11410950" y="279315"/>
                  <a:pt x="11493500" y="412580"/>
                  <a:pt x="11766550" y="837945"/>
                </a:cubicBez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solidFill>
            <a:srgbClr val="00A8ED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Google Shape;98;p12">
            <a:extLst>
              <a:ext uri="{FF2B5EF4-FFF2-40B4-BE49-F238E27FC236}">
                <a16:creationId xmlns:a16="http://schemas.microsoft.com/office/drawing/2014/main" id="{565300D3-CC02-4FDD-AC00-92178EAFB1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3414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CCC9-EED1-43F7-BA28-02A85D99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F31881-427B-4EA8-95B6-E8CA85655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D601F3-EAF6-4B45-ABFA-473D7691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31AE90-06B6-4872-B76B-51BD4FA2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88C60F-465C-4979-A675-08784E45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355768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85421-0303-4A2D-9230-5E8B9694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EB53F0-4D1F-401E-8429-B791BF1E1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C1430B-E4B5-4554-9577-923B3000A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290FC2-7933-418A-AAE4-A000B11C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5ECDFC-052D-41C6-A5F3-3C772BFC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8A97-AD20-482C-9DA1-A87BFC99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45045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07B54-83E0-438A-8A70-2BB7B18D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B7EA43-2D71-40DF-B12B-18993F1A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1A9DF1-EEAC-471F-823A-3EE31725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30A843-5805-43BE-91D0-BE8DA283C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9ABF3B-1C88-420A-B2A0-8DBADD7EB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7852ED-0FCB-456B-9331-AFD300280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D281C57-9015-497A-8843-83F11FD8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3959ECC-4370-4750-916C-AD3732B6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8442391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1;p10">
            <a:extLst>
              <a:ext uri="{FF2B5EF4-FFF2-40B4-BE49-F238E27FC236}">
                <a16:creationId xmlns:a16="http://schemas.microsoft.com/office/drawing/2014/main" id="{6885C29A-DFAA-407F-85D4-F0A21CA108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2863"/>
          <a:stretch/>
        </p:blipFill>
        <p:spPr>
          <a:xfrm>
            <a:off x="0" y="441154"/>
            <a:ext cx="9144000" cy="45999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812C6B-A442-46B7-9556-200F98BC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938" y="1798155"/>
            <a:ext cx="6636124" cy="994172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D0CA3F-D1A8-4EBF-8BA3-4A1C8A62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953B44-E615-4A02-95C9-685FBCB2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A99482-9B85-48A1-9030-AF3E2776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633321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A5932E-53A7-4C7C-A525-D6FF1B26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256028-970C-4D49-9091-D527F392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69CCF6-2D41-4AF2-905B-B8468973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090950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657E6-091A-43C8-BFDA-0DE7BB3F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C34D18-B963-4FD3-813E-BE5F0753D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EFE703-4832-4153-83B1-7D86F7E13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73B51B-2A69-4933-BD38-292A836F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12BEC3-B326-45BE-ABB3-148A6B04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27248B-F416-4714-82AB-5EE62120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498925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8A6EFE-7737-4A6D-8F33-DA07BC8D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11E98-B70E-43E0-9699-BBDB60641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749CEE-59F7-47FC-B06F-3E4B6135B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EF22A7-5EA5-4A71-9043-C9169D75B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AC3B9B-F798-4F00-9F08-7B70C8164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Google Shape;42;p6">
            <a:extLst>
              <a:ext uri="{FF2B5EF4-FFF2-40B4-BE49-F238E27FC236}">
                <a16:creationId xmlns:a16="http://schemas.microsoft.com/office/drawing/2014/main" id="{1D5E2077-5D39-494C-AD10-2122D0228CA2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-1"/>
            <a:ext cx="9144000" cy="5143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973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0.png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10.png"/><Relationship Id="rId4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0.png"/><Relationship Id="rId9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0.png"/><Relationship Id="rId10" Type="http://schemas.openxmlformats.org/officeDocument/2006/relationships/image" Target="../media/image132.png"/><Relationship Id="rId9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0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9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0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9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64727" y="592547"/>
            <a:ext cx="3924315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Control de Concurrencia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0" y="2571750"/>
            <a:ext cx="3863662" cy="834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Semana 04</a:t>
            </a:r>
            <a:endParaRPr sz="2000" dirty="0"/>
          </a:p>
        </p:txBody>
      </p:sp>
      <p:sp>
        <p:nvSpPr>
          <p:cNvPr id="68" name="Google Shape;68;p13"/>
          <p:cNvSpPr txBox="1"/>
          <p:nvPr/>
        </p:nvSpPr>
        <p:spPr>
          <a:xfrm>
            <a:off x="114400" y="117725"/>
            <a:ext cx="88677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CS2702</a:t>
            </a:r>
            <a:r>
              <a:rPr lang="es" sz="2500" b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                         </a:t>
            </a:r>
            <a:r>
              <a:rPr lang="es" sz="2500" cap="small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Bases de Datos II</a:t>
            </a:r>
            <a:endParaRPr sz="294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974947" y="4080950"/>
            <a:ext cx="3753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Heider Sanchez </a:t>
            </a: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600" i="1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hsanchez@utec.edu.pe</a:t>
            </a:r>
            <a:endParaRPr sz="1600" i="1" dirty="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8ACBC4-408C-4C8A-8B50-011C9B97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Planificación de Transacciones</a:t>
            </a:r>
            <a:endParaRPr lang="es-P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F204-5BD6-4AAD-B13C-BEC73436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675" y="2792327"/>
            <a:ext cx="1517561" cy="151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97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de Transacciones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661630"/>
            <a:ext cx="8520600" cy="3907396"/>
          </a:xfrm>
        </p:spPr>
        <p:txBody>
          <a:bodyPr/>
          <a:lstStyle/>
          <a:p>
            <a:pPr marL="180000">
              <a:spcBef>
                <a:spcPts val="600"/>
              </a:spcBef>
            </a:pPr>
            <a:r>
              <a:rPr lang="es-PE" dirty="0"/>
              <a:t>Para </a:t>
            </a:r>
            <a:r>
              <a:rPr lang="es-PE" i="1" dirty="0"/>
              <a:t>n</a:t>
            </a:r>
            <a:r>
              <a:rPr lang="es-PE" dirty="0"/>
              <a:t> transacciones </a:t>
            </a:r>
            <a:r>
              <a:rPr lang="es-PE" i="1" dirty="0"/>
              <a:t>T1, T2, …, </a:t>
            </a:r>
            <a:r>
              <a:rPr lang="es-PE" i="1" dirty="0" err="1"/>
              <a:t>Tn</a:t>
            </a:r>
            <a:r>
              <a:rPr lang="es-PE" dirty="0"/>
              <a:t>, una planificación:</a:t>
            </a:r>
          </a:p>
          <a:p>
            <a:pPr marL="842400" lvl="1">
              <a:spcBef>
                <a:spcPts val="600"/>
              </a:spcBef>
            </a:pPr>
            <a:r>
              <a:rPr lang="es-PE" dirty="0"/>
              <a:t>Representa el orden cronológico en el que se ejecutan las instrucciones de dichas transacciones en el sistema.</a:t>
            </a:r>
          </a:p>
          <a:p>
            <a:pPr marL="842400" lvl="1">
              <a:spcBef>
                <a:spcPts val="600"/>
              </a:spcBef>
            </a:pPr>
            <a:r>
              <a:rPr lang="es-PE" dirty="0"/>
              <a:t>La secuencia debe conservar el orden dentro de cada transacción individual.</a:t>
            </a:r>
          </a:p>
          <a:p>
            <a:pPr>
              <a:spcBef>
                <a:spcPts val="600"/>
              </a:spcBef>
            </a:pPr>
            <a:r>
              <a:rPr lang="es-PE" dirty="0"/>
              <a:t>Dadas las siguientes transacciones: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121452"/>
              </p:ext>
            </p:extLst>
          </p:nvPr>
        </p:nvGraphicFramePr>
        <p:xfrm>
          <a:off x="994202" y="2714650"/>
          <a:ext cx="1792666" cy="1767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666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</a:tblGrid>
              <a:tr h="339812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427409"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 = X – 50</a:t>
                      </a:r>
                    </a:p>
                    <a:p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Y = Y + 50</a:t>
                      </a:r>
                    </a:p>
                    <a:p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WRITE(Y)</a:t>
                      </a: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67650"/>
              </p:ext>
            </p:extLst>
          </p:nvPr>
        </p:nvGraphicFramePr>
        <p:xfrm>
          <a:off x="3564816" y="2703007"/>
          <a:ext cx="1792666" cy="1778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666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</a:tblGrid>
              <a:tr h="262804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504415"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TEMP = A * 0.1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A = A – TEMP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WRITE(A)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Y = Y + TEMP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19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de Transacciones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49"/>
            <a:ext cx="8520600" cy="4271747"/>
          </a:xfrm>
        </p:spPr>
        <p:txBody>
          <a:bodyPr>
            <a:normAutofit fontScale="85000" lnSpcReduction="20000"/>
          </a:bodyPr>
          <a:lstStyle/>
          <a:p>
            <a:pPr marL="180000">
              <a:lnSpc>
                <a:spcPct val="100000"/>
              </a:lnSpc>
              <a:spcBef>
                <a:spcPts val="600"/>
              </a:spcBef>
            </a:pPr>
            <a:r>
              <a:rPr lang="es-PE" dirty="0"/>
              <a:t>Se pueden definir las siguientes planificaciones secuenciales:</a:t>
            </a:r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r>
              <a:rPr lang="es-PE" dirty="0"/>
              <a:t>Cada transacción se ejecuta completamente antes de la siguiente.</a:t>
            </a:r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r>
              <a:rPr lang="es-PE" dirty="0"/>
              <a:t>Para un conjunto de n transacciones hay n! planificaciones secuenciales. 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69752"/>
              </p:ext>
            </p:extLst>
          </p:nvPr>
        </p:nvGraphicFramePr>
        <p:xfrm>
          <a:off x="612329" y="1383271"/>
          <a:ext cx="2982640" cy="287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320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1491320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</a:tblGrid>
              <a:tr h="403007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692866"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 = X – 50</a:t>
                      </a:r>
                    </a:p>
                    <a:p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Y = Y + 50</a:t>
                      </a:r>
                    </a:p>
                    <a:p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WRITE(Y)</a:t>
                      </a: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TEMP = A * 0.1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A = A – TEMP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WRITE(A)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Y = Y + TEMP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056572"/>
              </p:ext>
            </p:extLst>
          </p:nvPr>
        </p:nvGraphicFramePr>
        <p:xfrm>
          <a:off x="4509297" y="1364271"/>
          <a:ext cx="2982640" cy="287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320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1491320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</a:tblGrid>
              <a:tr h="403007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692866">
                <a:tc>
                  <a:txBody>
                    <a:bodyPr/>
                    <a:lstStyle/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 = X – 50</a:t>
                      </a:r>
                    </a:p>
                    <a:p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Y = Y + 50</a:t>
                      </a:r>
                    </a:p>
                    <a:p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WRITE(Y)</a:t>
                      </a: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TEMP = A * 0.1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A = A – TEMP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WRITE(A)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Y = Y + TEMP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61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de Transacciones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3779375"/>
          </a:xfrm>
        </p:spPr>
        <p:txBody>
          <a:bodyPr/>
          <a:lstStyle/>
          <a:p>
            <a:pPr marL="180000">
              <a:lnSpc>
                <a:spcPct val="100000"/>
              </a:lnSpc>
              <a:spcBef>
                <a:spcPts val="600"/>
              </a:spcBef>
            </a:pPr>
            <a:r>
              <a:rPr lang="es-PE" dirty="0"/>
              <a:t>Pero se pueden definir un numero m &gt;&gt; n! de planificaciones concurrentes. </a:t>
            </a:r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763134"/>
              </p:ext>
            </p:extLst>
          </p:nvPr>
        </p:nvGraphicFramePr>
        <p:xfrm>
          <a:off x="612329" y="1697138"/>
          <a:ext cx="2982640" cy="287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320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1491320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</a:tblGrid>
              <a:tr h="403007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2397415"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 = X – 50</a:t>
                      </a:r>
                    </a:p>
                    <a:p>
                      <a:endParaRPr lang="es-PE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endParaRPr lang="es-PE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Y = Y + 50</a:t>
                      </a:r>
                    </a:p>
                    <a:p>
                      <a:r>
                        <a:rPr lang="es-PE" sz="1200" baseline="0" dirty="0">
                          <a:solidFill>
                            <a:schemeClr val="tx1"/>
                          </a:solidFill>
                        </a:rPr>
                        <a:t>WRITE(Y)</a:t>
                      </a: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TEMP = A * 0.1</a:t>
                      </a: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A = A – TEMP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WRITE(A)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Y = Y + TEMP</a:t>
                      </a:r>
                    </a:p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4139777" y="2679337"/>
            <a:ext cx="864295" cy="74998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dirty="0"/>
          </a:p>
        </p:txBody>
      </p:sp>
      <p:sp>
        <p:nvSpPr>
          <p:cNvPr id="7" name="Elipse 6"/>
          <p:cNvSpPr/>
          <p:nvPr/>
        </p:nvSpPr>
        <p:spPr>
          <a:xfrm>
            <a:off x="5479666" y="1839699"/>
            <a:ext cx="2603326" cy="2586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Planificaciones concurrentes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829286" y="3475954"/>
            <a:ext cx="1430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dirty="0"/>
              <a:t>Planificaciones </a:t>
            </a:r>
          </a:p>
          <a:p>
            <a:pPr algn="ctr"/>
            <a:r>
              <a:rPr lang="es-PE" dirty="0"/>
              <a:t>secuenciales</a:t>
            </a:r>
          </a:p>
        </p:txBody>
      </p:sp>
    </p:spTree>
    <p:extLst>
      <p:ext uri="{BB962C8B-B14F-4D97-AF65-F5344CB8AC3E}">
        <p14:creationId xmlns:p14="http://schemas.microsoft.com/office/powerpoint/2010/main" val="1492370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Problemas de la Concurrencia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3779375"/>
          </a:xfrm>
        </p:spPr>
        <p:txBody>
          <a:bodyPr/>
          <a:lstStyle/>
          <a:p>
            <a:pPr marL="180000">
              <a:lnSpc>
                <a:spcPct val="100000"/>
              </a:lnSpc>
              <a:spcBef>
                <a:spcPts val="600"/>
              </a:spcBef>
            </a:pPr>
            <a:r>
              <a:rPr lang="es-PE" b="1" dirty="0"/>
              <a:t>Actualización perdida: </a:t>
            </a:r>
            <a:r>
              <a:rPr lang="es-PE" dirty="0"/>
              <a:t> se asume modificación inmediata.</a:t>
            </a:r>
            <a:endParaRPr lang="es-PE" b="1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502646"/>
              </p:ext>
            </p:extLst>
          </p:nvPr>
        </p:nvGraphicFramePr>
        <p:xfrm>
          <a:off x="599802" y="1722190"/>
          <a:ext cx="4974279" cy="259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576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926926">
                  <a:extLst>
                    <a:ext uri="{9D8B030D-6E8A-4147-A177-3AD203B41FA5}">
                      <a16:colId xmlns:a16="http://schemas.microsoft.com/office/drawing/2014/main" val="2361602303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427966">
                  <a:extLst>
                    <a:ext uri="{9D8B030D-6E8A-4147-A177-3AD203B41FA5}">
                      <a16:colId xmlns:a16="http://schemas.microsoft.com/office/drawing/2014/main" val="407773654"/>
                    </a:ext>
                  </a:extLst>
                </a:gridCol>
              </a:tblGrid>
              <a:tr h="3163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rgbClr val="100700"/>
                          </a:solidFill>
                        </a:rPr>
                        <a:t>X=100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8820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X=X-10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X=X+100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832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Problemas de la Concurrencia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3779375"/>
          </a:xfrm>
        </p:spPr>
        <p:txBody>
          <a:bodyPr/>
          <a:lstStyle/>
          <a:p>
            <a:pPr marL="180000">
              <a:lnSpc>
                <a:spcPct val="100000"/>
              </a:lnSpc>
              <a:spcBef>
                <a:spcPts val="600"/>
              </a:spcBef>
            </a:pPr>
            <a:r>
              <a:rPr lang="es-PE" b="1" dirty="0"/>
              <a:t>Actualización perdida: </a:t>
            </a:r>
            <a:r>
              <a:rPr lang="es-PE" dirty="0"/>
              <a:t> se asume modificación inmediata.</a:t>
            </a:r>
            <a:endParaRPr lang="es-PE" b="1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211143"/>
              </p:ext>
            </p:extLst>
          </p:nvPr>
        </p:nvGraphicFramePr>
        <p:xfrm>
          <a:off x="599802" y="1722190"/>
          <a:ext cx="4974279" cy="259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576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926926">
                  <a:extLst>
                    <a:ext uri="{9D8B030D-6E8A-4147-A177-3AD203B41FA5}">
                      <a16:colId xmlns:a16="http://schemas.microsoft.com/office/drawing/2014/main" val="2361602303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427966">
                  <a:extLst>
                    <a:ext uri="{9D8B030D-6E8A-4147-A177-3AD203B41FA5}">
                      <a16:colId xmlns:a16="http://schemas.microsoft.com/office/drawing/2014/main" val="407773654"/>
                    </a:ext>
                  </a:extLst>
                </a:gridCol>
              </a:tblGrid>
              <a:tr h="3163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8820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X=X-10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X=X+100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5619687" y="1992646"/>
            <a:ext cx="2819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PE" sz="1600" dirty="0"/>
              <a:t>Ambas transacciones guardan su copia de X.</a:t>
            </a:r>
          </a:p>
        </p:txBody>
      </p:sp>
    </p:spTree>
    <p:extLst>
      <p:ext uri="{BB962C8B-B14F-4D97-AF65-F5344CB8AC3E}">
        <p14:creationId xmlns:p14="http://schemas.microsoft.com/office/powerpoint/2010/main" val="224277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Problemas de la Concurrencia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3779375"/>
          </a:xfrm>
        </p:spPr>
        <p:txBody>
          <a:bodyPr/>
          <a:lstStyle/>
          <a:p>
            <a:pPr marL="180000">
              <a:lnSpc>
                <a:spcPct val="100000"/>
              </a:lnSpc>
              <a:spcBef>
                <a:spcPts val="600"/>
              </a:spcBef>
            </a:pPr>
            <a:r>
              <a:rPr lang="es-PE" b="1" dirty="0"/>
              <a:t>Actualización perdida: </a:t>
            </a:r>
            <a:r>
              <a:rPr lang="es-PE" dirty="0"/>
              <a:t> se asume modificación inmediata.</a:t>
            </a:r>
            <a:endParaRPr lang="es-PE" b="1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984361"/>
              </p:ext>
            </p:extLst>
          </p:nvPr>
        </p:nvGraphicFramePr>
        <p:xfrm>
          <a:off x="599802" y="1722190"/>
          <a:ext cx="4974279" cy="259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576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926926">
                  <a:extLst>
                    <a:ext uri="{9D8B030D-6E8A-4147-A177-3AD203B41FA5}">
                      <a16:colId xmlns:a16="http://schemas.microsoft.com/office/drawing/2014/main" val="2361602303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427966">
                  <a:extLst>
                    <a:ext uri="{9D8B030D-6E8A-4147-A177-3AD203B41FA5}">
                      <a16:colId xmlns:a16="http://schemas.microsoft.com/office/drawing/2014/main" val="407773654"/>
                    </a:ext>
                  </a:extLst>
                </a:gridCol>
              </a:tblGrid>
              <a:tr h="3163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rgbClr val="100700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8820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X=X-10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X=X+100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5597686" y="2020478"/>
            <a:ext cx="2819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PE" sz="1600" dirty="0"/>
              <a:t>Ambas transacciones guardan su copia de X.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/>
              <a:t>T1 y T2 realizan modificaciones diferentes en X.</a:t>
            </a:r>
          </a:p>
        </p:txBody>
      </p:sp>
      <p:sp>
        <p:nvSpPr>
          <p:cNvPr id="5" name="Elipse 4"/>
          <p:cNvSpPr/>
          <p:nvPr/>
        </p:nvSpPr>
        <p:spPr>
          <a:xfrm>
            <a:off x="576197" y="2866688"/>
            <a:ext cx="839244" cy="4276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Elipse 6"/>
          <p:cNvSpPr/>
          <p:nvPr/>
        </p:nvSpPr>
        <p:spPr>
          <a:xfrm>
            <a:off x="2742474" y="2620413"/>
            <a:ext cx="1027859" cy="4276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9914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Problemas de la Concurrencia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3779375"/>
          </a:xfrm>
        </p:spPr>
        <p:txBody>
          <a:bodyPr/>
          <a:lstStyle/>
          <a:p>
            <a:pPr marL="180000">
              <a:lnSpc>
                <a:spcPct val="100000"/>
              </a:lnSpc>
              <a:spcBef>
                <a:spcPts val="600"/>
              </a:spcBef>
            </a:pPr>
            <a:r>
              <a:rPr lang="es-PE" b="1" dirty="0"/>
              <a:t>Actualización perdida: </a:t>
            </a:r>
            <a:r>
              <a:rPr lang="es-PE" dirty="0"/>
              <a:t> se asume modificación inmediata.</a:t>
            </a:r>
            <a:endParaRPr lang="es-PE" b="1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853346"/>
              </p:ext>
            </p:extLst>
          </p:nvPr>
        </p:nvGraphicFramePr>
        <p:xfrm>
          <a:off x="599802" y="1722190"/>
          <a:ext cx="4974279" cy="259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576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926926">
                  <a:extLst>
                    <a:ext uri="{9D8B030D-6E8A-4147-A177-3AD203B41FA5}">
                      <a16:colId xmlns:a16="http://schemas.microsoft.com/office/drawing/2014/main" val="2361602303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427966">
                  <a:extLst>
                    <a:ext uri="{9D8B030D-6E8A-4147-A177-3AD203B41FA5}">
                      <a16:colId xmlns:a16="http://schemas.microsoft.com/office/drawing/2014/main" val="407773654"/>
                    </a:ext>
                  </a:extLst>
                </a:gridCol>
              </a:tblGrid>
              <a:tr h="3163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8820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X=X-10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X=X+100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rgbClr val="FF0000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5632568" y="1722189"/>
            <a:ext cx="244892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PE" sz="1600" dirty="0"/>
              <a:t>Ambas transacciones guardan su copia de X.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/>
              <a:t>T1 y T2 realizan modificaciones diferentes en X.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/>
              <a:t>T2 actualiza su valor en memoria principal.</a:t>
            </a:r>
          </a:p>
          <a:p>
            <a:pPr marL="342900" indent="-342900">
              <a:buFont typeface="+mj-lt"/>
              <a:buAutoNum type="arabicPeriod"/>
            </a:pPr>
            <a:endParaRPr lang="es-PE" sz="1600" dirty="0"/>
          </a:p>
        </p:txBody>
      </p:sp>
      <p:sp>
        <p:nvSpPr>
          <p:cNvPr id="7" name="Elipse 6"/>
          <p:cNvSpPr/>
          <p:nvPr/>
        </p:nvSpPr>
        <p:spPr>
          <a:xfrm>
            <a:off x="2842682" y="3171558"/>
            <a:ext cx="1027859" cy="4276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282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Problemas de la Concurrencia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3779375"/>
          </a:xfrm>
        </p:spPr>
        <p:txBody>
          <a:bodyPr/>
          <a:lstStyle/>
          <a:p>
            <a:pPr marL="180000">
              <a:lnSpc>
                <a:spcPct val="100000"/>
              </a:lnSpc>
              <a:spcBef>
                <a:spcPts val="600"/>
              </a:spcBef>
            </a:pPr>
            <a:r>
              <a:rPr lang="es-PE" b="1" dirty="0"/>
              <a:t>Actualización perdida: </a:t>
            </a:r>
            <a:r>
              <a:rPr lang="es-PE" dirty="0"/>
              <a:t> se asume modificación inmediata.</a:t>
            </a:r>
            <a:endParaRPr lang="es-PE" b="1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41187"/>
              </p:ext>
            </p:extLst>
          </p:nvPr>
        </p:nvGraphicFramePr>
        <p:xfrm>
          <a:off x="599802" y="1722190"/>
          <a:ext cx="4974279" cy="259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576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926926">
                  <a:extLst>
                    <a:ext uri="{9D8B030D-6E8A-4147-A177-3AD203B41FA5}">
                      <a16:colId xmlns:a16="http://schemas.microsoft.com/office/drawing/2014/main" val="2361602303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427966">
                  <a:extLst>
                    <a:ext uri="{9D8B030D-6E8A-4147-A177-3AD203B41FA5}">
                      <a16:colId xmlns:a16="http://schemas.microsoft.com/office/drawing/2014/main" val="407773654"/>
                    </a:ext>
                  </a:extLst>
                </a:gridCol>
              </a:tblGrid>
              <a:tr h="3163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8820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X=X-10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X=X+100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rgbClr val="FF0000"/>
                          </a:solidFill>
                        </a:rPr>
                        <a:t>200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rgbClr val="FF0000"/>
                          </a:solidFill>
                        </a:rPr>
                        <a:t>90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rgbClr val="FF0000"/>
                          </a:solidFill>
                        </a:rPr>
                        <a:t>90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rgbClr val="FF0000"/>
                          </a:solidFill>
                        </a:rPr>
                        <a:t>90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5599491" y="2018403"/>
            <a:ext cx="281973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PE" sz="1600" dirty="0"/>
              <a:t>Ambas transacciones guardan su copia de X.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/>
              <a:t>T1 y T2 realizan modificaciones diferentes en X.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/>
              <a:t>T2 actualiza su valor en memoria principal.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/>
              <a:t>T1 actualiza y se pierde la actualización de T2. </a:t>
            </a:r>
          </a:p>
          <a:p>
            <a:pPr marL="342900" indent="-342900">
              <a:buFont typeface="+mj-lt"/>
              <a:buAutoNum type="arabicPeriod"/>
            </a:pPr>
            <a:endParaRPr lang="es-PE" sz="1600" dirty="0"/>
          </a:p>
        </p:txBody>
      </p:sp>
      <p:sp>
        <p:nvSpPr>
          <p:cNvPr id="8" name="Elipse 7"/>
          <p:cNvSpPr/>
          <p:nvPr/>
        </p:nvSpPr>
        <p:spPr>
          <a:xfrm>
            <a:off x="625212" y="3422964"/>
            <a:ext cx="1027859" cy="4276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5530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Problemas de la Concurrencia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3779375"/>
          </a:xfrm>
        </p:spPr>
        <p:txBody>
          <a:bodyPr/>
          <a:lstStyle/>
          <a:p>
            <a:pPr marL="180000">
              <a:lnSpc>
                <a:spcPct val="100000"/>
              </a:lnSpc>
              <a:spcBef>
                <a:spcPts val="600"/>
              </a:spcBef>
            </a:pPr>
            <a:r>
              <a:rPr lang="es-PE" b="1" dirty="0"/>
              <a:t>Dependencia no confirmada: </a:t>
            </a:r>
            <a:r>
              <a:rPr lang="es-PE" dirty="0"/>
              <a:t> lectura no confirmada. </a:t>
            </a:r>
            <a:endParaRPr lang="es-PE" b="1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487491"/>
              </p:ext>
            </p:extLst>
          </p:nvPr>
        </p:nvGraphicFramePr>
        <p:xfrm>
          <a:off x="599802" y="1722190"/>
          <a:ext cx="4974279" cy="259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576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926926">
                  <a:extLst>
                    <a:ext uri="{9D8B030D-6E8A-4147-A177-3AD203B41FA5}">
                      <a16:colId xmlns:a16="http://schemas.microsoft.com/office/drawing/2014/main" val="2361602303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427966">
                  <a:extLst>
                    <a:ext uri="{9D8B030D-6E8A-4147-A177-3AD203B41FA5}">
                      <a16:colId xmlns:a16="http://schemas.microsoft.com/office/drawing/2014/main" val="407773654"/>
                    </a:ext>
                  </a:extLst>
                </a:gridCol>
              </a:tblGrid>
              <a:tr h="3163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X=100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8820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X=X-10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X=X+100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ROLLBACK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65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62265" y="1748278"/>
            <a:ext cx="4330700" cy="1646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dirty="0">
                <a:latin typeface="Open Sans"/>
                <a:ea typeface="Open Sans"/>
                <a:cs typeface="Open Sans"/>
                <a:sym typeface="Open Sans"/>
              </a:rPr>
              <a:t>Control de Concurrencia</a:t>
            </a:r>
            <a:endParaRPr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4294967295"/>
          </p:nvPr>
        </p:nvSpPr>
        <p:spPr>
          <a:xfrm>
            <a:off x="4813300" y="723900"/>
            <a:ext cx="4330700" cy="3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PE" sz="2400" b="1" dirty="0">
                <a:solidFill>
                  <a:schemeClr val="bg1"/>
                </a:solidFill>
              </a:rPr>
              <a:t>Transacciones</a:t>
            </a:r>
            <a:endParaRPr sz="2400" b="1"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2400" b="1" dirty="0">
                <a:solidFill>
                  <a:schemeClr val="bg1"/>
                </a:solidFill>
              </a:rPr>
              <a:t>Recuperación de BD</a:t>
            </a:r>
            <a:endParaRPr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Problemas de la Concurrencia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3779375"/>
          </a:xfrm>
        </p:spPr>
        <p:txBody>
          <a:bodyPr/>
          <a:lstStyle/>
          <a:p>
            <a:pPr marL="180000">
              <a:lnSpc>
                <a:spcPct val="100000"/>
              </a:lnSpc>
              <a:spcBef>
                <a:spcPts val="600"/>
              </a:spcBef>
            </a:pPr>
            <a:r>
              <a:rPr lang="es-PE" b="1" dirty="0"/>
              <a:t>Dependencia no confirmada: </a:t>
            </a:r>
            <a:r>
              <a:rPr lang="es-PE" dirty="0"/>
              <a:t> lectura no confirmada. </a:t>
            </a:r>
            <a:endParaRPr lang="es-PE" b="1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672766"/>
              </p:ext>
            </p:extLst>
          </p:nvPr>
        </p:nvGraphicFramePr>
        <p:xfrm>
          <a:off x="599802" y="1722190"/>
          <a:ext cx="4974279" cy="259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576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926926">
                  <a:extLst>
                    <a:ext uri="{9D8B030D-6E8A-4147-A177-3AD203B41FA5}">
                      <a16:colId xmlns:a16="http://schemas.microsoft.com/office/drawing/2014/main" val="2361602303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427966">
                  <a:extLst>
                    <a:ext uri="{9D8B030D-6E8A-4147-A177-3AD203B41FA5}">
                      <a16:colId xmlns:a16="http://schemas.microsoft.com/office/drawing/2014/main" val="407773654"/>
                    </a:ext>
                  </a:extLst>
                </a:gridCol>
              </a:tblGrid>
              <a:tr h="3163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8820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X=X-10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X=X+100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ROLLBACK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200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645445" y="1908933"/>
            <a:ext cx="2819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PE" sz="1600" dirty="0"/>
              <a:t>T2 actualiza X a 200.</a:t>
            </a:r>
          </a:p>
        </p:txBody>
      </p:sp>
      <p:sp>
        <p:nvSpPr>
          <p:cNvPr id="6" name="Elipse 5"/>
          <p:cNvSpPr/>
          <p:nvPr/>
        </p:nvSpPr>
        <p:spPr>
          <a:xfrm>
            <a:off x="2756016" y="2620413"/>
            <a:ext cx="1027859" cy="4276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84600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Problemas de la Concurrencia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3779375"/>
          </a:xfrm>
        </p:spPr>
        <p:txBody>
          <a:bodyPr/>
          <a:lstStyle/>
          <a:p>
            <a:pPr marL="180000">
              <a:lnSpc>
                <a:spcPct val="100000"/>
              </a:lnSpc>
              <a:spcBef>
                <a:spcPts val="600"/>
              </a:spcBef>
            </a:pPr>
            <a:r>
              <a:rPr lang="es-PE" b="1" dirty="0"/>
              <a:t>Dependencia no confirmada: </a:t>
            </a:r>
            <a:r>
              <a:rPr lang="es-PE" dirty="0"/>
              <a:t> lectura no confirmada. </a:t>
            </a:r>
            <a:endParaRPr lang="es-PE" b="1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124812"/>
              </p:ext>
            </p:extLst>
          </p:nvPr>
        </p:nvGraphicFramePr>
        <p:xfrm>
          <a:off x="599802" y="1722190"/>
          <a:ext cx="4974279" cy="259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576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926926">
                  <a:extLst>
                    <a:ext uri="{9D8B030D-6E8A-4147-A177-3AD203B41FA5}">
                      <a16:colId xmlns:a16="http://schemas.microsoft.com/office/drawing/2014/main" val="2361602303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427966">
                  <a:extLst>
                    <a:ext uri="{9D8B030D-6E8A-4147-A177-3AD203B41FA5}">
                      <a16:colId xmlns:a16="http://schemas.microsoft.com/office/drawing/2014/main" val="407773654"/>
                    </a:ext>
                  </a:extLst>
                </a:gridCol>
              </a:tblGrid>
              <a:tr h="3163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X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8820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X=X-10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X=X+100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ROLLBACK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b="0" i="0" u="none" strike="noStrike" cap="none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rgbClr val="100700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640949" y="2033006"/>
            <a:ext cx="2970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PE" sz="1600" dirty="0"/>
              <a:t>T2 actualiza X a 200.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dirty="0"/>
              <a:t>T1 lee el nuevo valor de X.</a:t>
            </a:r>
            <a:endParaRPr lang="es-PE" sz="1600" dirty="0"/>
          </a:p>
        </p:txBody>
      </p:sp>
      <p:sp>
        <p:nvSpPr>
          <p:cNvPr id="6" name="Elipse 5"/>
          <p:cNvSpPr/>
          <p:nvPr/>
        </p:nvSpPr>
        <p:spPr>
          <a:xfrm>
            <a:off x="532934" y="2834241"/>
            <a:ext cx="1027859" cy="4276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10355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Problemas de la Concurrencia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3779375"/>
          </a:xfrm>
        </p:spPr>
        <p:txBody>
          <a:bodyPr/>
          <a:lstStyle/>
          <a:p>
            <a:pPr marL="180000">
              <a:lnSpc>
                <a:spcPct val="100000"/>
              </a:lnSpc>
              <a:spcBef>
                <a:spcPts val="600"/>
              </a:spcBef>
            </a:pPr>
            <a:r>
              <a:rPr lang="es-PE" b="1" dirty="0"/>
              <a:t>Dependencia no confirmada: </a:t>
            </a:r>
            <a:r>
              <a:rPr lang="es-PE" dirty="0"/>
              <a:t> lectura no confirmada. </a:t>
            </a:r>
            <a:endParaRPr lang="es-PE" b="1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210025"/>
              </p:ext>
            </p:extLst>
          </p:nvPr>
        </p:nvGraphicFramePr>
        <p:xfrm>
          <a:off x="599802" y="1722190"/>
          <a:ext cx="4974279" cy="259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576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926926">
                  <a:extLst>
                    <a:ext uri="{9D8B030D-6E8A-4147-A177-3AD203B41FA5}">
                      <a16:colId xmlns:a16="http://schemas.microsoft.com/office/drawing/2014/main" val="2361602303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427966">
                  <a:extLst>
                    <a:ext uri="{9D8B030D-6E8A-4147-A177-3AD203B41FA5}">
                      <a16:colId xmlns:a16="http://schemas.microsoft.com/office/drawing/2014/main" val="407773654"/>
                    </a:ext>
                  </a:extLst>
                </a:gridCol>
              </a:tblGrid>
              <a:tr h="3163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X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8820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X=X-10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X=X+100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ROLLBACK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b="0" i="0" u="none" strike="noStrike" cap="none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rgbClr val="100700"/>
                          </a:solidFill>
                        </a:rPr>
                        <a:t>200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632566" y="2078104"/>
            <a:ext cx="2819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PE" sz="1600" dirty="0"/>
              <a:t>T2 actualiza X a 200.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dirty="0"/>
              <a:t>T1 lee el nuevo valor de X.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dirty="0"/>
              <a:t>T2 hace </a:t>
            </a:r>
            <a:r>
              <a:rPr lang="es-ES" sz="1600" dirty="0" err="1"/>
              <a:t>rollback</a:t>
            </a:r>
            <a:r>
              <a:rPr lang="es-ES" sz="1600" dirty="0"/>
              <a:t> por lo que la actualización previa se deshace.</a:t>
            </a:r>
            <a:endParaRPr lang="es-PE" sz="1600" dirty="0"/>
          </a:p>
        </p:txBody>
      </p:sp>
      <p:sp>
        <p:nvSpPr>
          <p:cNvPr id="6" name="Elipse 5"/>
          <p:cNvSpPr/>
          <p:nvPr/>
        </p:nvSpPr>
        <p:spPr>
          <a:xfrm>
            <a:off x="2764406" y="3438248"/>
            <a:ext cx="1027859" cy="4276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5598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Problemas de la Concurrencia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3779375"/>
          </a:xfrm>
        </p:spPr>
        <p:txBody>
          <a:bodyPr/>
          <a:lstStyle/>
          <a:p>
            <a:pPr marL="180000">
              <a:lnSpc>
                <a:spcPct val="100000"/>
              </a:lnSpc>
              <a:spcBef>
                <a:spcPts val="600"/>
              </a:spcBef>
            </a:pPr>
            <a:r>
              <a:rPr lang="es-PE" b="1" dirty="0"/>
              <a:t>Dependencia no confirmada: </a:t>
            </a:r>
            <a:r>
              <a:rPr lang="es-PE" dirty="0"/>
              <a:t> lectura no confirmada. </a:t>
            </a:r>
            <a:endParaRPr lang="es-PE" b="1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469629"/>
              </p:ext>
            </p:extLst>
          </p:nvPr>
        </p:nvGraphicFramePr>
        <p:xfrm>
          <a:off x="599802" y="1722190"/>
          <a:ext cx="4974279" cy="259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576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926926">
                  <a:extLst>
                    <a:ext uri="{9D8B030D-6E8A-4147-A177-3AD203B41FA5}">
                      <a16:colId xmlns:a16="http://schemas.microsoft.com/office/drawing/2014/main" val="2361602303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427966">
                  <a:extLst>
                    <a:ext uri="{9D8B030D-6E8A-4147-A177-3AD203B41FA5}">
                      <a16:colId xmlns:a16="http://schemas.microsoft.com/office/drawing/2014/main" val="407773654"/>
                    </a:ext>
                  </a:extLst>
                </a:gridCol>
              </a:tblGrid>
              <a:tr h="3163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X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8820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X=X-10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X=X+100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ROLLBACK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b="0" i="0" u="none" strike="noStrike" cap="none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rgbClr val="100700"/>
                          </a:solidFill>
                        </a:rPr>
                        <a:t>200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rgbClr val="FF0000"/>
                          </a:solidFill>
                        </a:rPr>
                        <a:t>190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190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574082" y="2004086"/>
            <a:ext cx="26683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PE" sz="1600" dirty="0"/>
              <a:t>T2 actualiza X a 200.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dirty="0"/>
              <a:t>T1 lee el nuevo valor de X.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dirty="0"/>
              <a:t>T2 hace ROLLBACK por lo que la actualización previa se deshace.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dirty="0"/>
              <a:t>T1 continua trabajando con el valor actualizado por lo que el nuevo valor de X es incorrecto.</a:t>
            </a:r>
            <a:endParaRPr lang="es-PE" sz="1600" dirty="0"/>
          </a:p>
        </p:txBody>
      </p:sp>
      <p:sp>
        <p:nvSpPr>
          <p:cNvPr id="6" name="Elipse 5"/>
          <p:cNvSpPr/>
          <p:nvPr/>
        </p:nvSpPr>
        <p:spPr>
          <a:xfrm>
            <a:off x="599802" y="3681529"/>
            <a:ext cx="1027859" cy="4276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5568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Problemas de la Concurrencia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7711838" cy="3228677"/>
          </a:xfrm>
        </p:spPr>
        <p:txBody>
          <a:bodyPr>
            <a:normAutofit fontScale="85000" lnSpcReduction="10000"/>
          </a:bodyPr>
          <a:lstStyle/>
          <a:p>
            <a:pPr marL="180000">
              <a:lnSpc>
                <a:spcPct val="150000"/>
              </a:lnSpc>
              <a:spcBef>
                <a:spcPts val="600"/>
              </a:spcBef>
            </a:pPr>
            <a:r>
              <a:rPr lang="es-PE" b="1" dirty="0"/>
              <a:t>Suma incorrecta: </a:t>
            </a:r>
            <a:r>
              <a:rPr lang="es-PE" dirty="0"/>
              <a:t> </a:t>
            </a:r>
          </a:p>
          <a:p>
            <a:pPr marL="842400" lvl="1">
              <a:lnSpc>
                <a:spcPct val="150000"/>
              </a:lnSpc>
              <a:spcBef>
                <a:spcPts val="600"/>
              </a:spcBef>
            </a:pPr>
            <a:r>
              <a:rPr lang="es-PE" dirty="0"/>
              <a:t>Si una transacción esta calculando una suma sobre varios registros, mientras otras transacciones  están actualizando algunos de estos registros, la función suma puede tomar algunos valores antes que sean actualizados y otros después de ser actualizados. </a:t>
            </a:r>
          </a:p>
          <a:p>
            <a:pPr marL="1299600" lvl="2">
              <a:lnSpc>
                <a:spcPct val="150000"/>
              </a:lnSpc>
              <a:spcBef>
                <a:spcPts val="600"/>
              </a:spcBef>
            </a:pPr>
            <a:r>
              <a:rPr lang="es-ES" dirty="0"/>
              <a:t>Ejemplo: compras en líneas .</a:t>
            </a:r>
            <a:endParaRPr lang="es-PE" dirty="0"/>
          </a:p>
          <a:p>
            <a:pPr marL="180000">
              <a:lnSpc>
                <a:spcPct val="150000"/>
              </a:lnSpc>
              <a:spcBef>
                <a:spcPts val="600"/>
              </a:spcBef>
            </a:pPr>
            <a:r>
              <a:rPr lang="es-ES" b="1" dirty="0"/>
              <a:t>Lectura no repetible:</a:t>
            </a:r>
          </a:p>
          <a:p>
            <a:pPr marL="842400" lvl="1">
              <a:lnSpc>
                <a:spcPct val="150000"/>
              </a:lnSpc>
              <a:spcBef>
                <a:spcPts val="600"/>
              </a:spcBef>
            </a:pPr>
            <a:r>
              <a:rPr lang="es-ES" dirty="0"/>
              <a:t>En dos lecturas sucesivas de un elemento, la transacción </a:t>
            </a:r>
            <a:r>
              <a:rPr lang="es-ES" b="1" i="1" dirty="0"/>
              <a:t>Ti </a:t>
            </a:r>
            <a:r>
              <a:rPr lang="es-ES" dirty="0"/>
              <a:t>recibe respuestas distintas.</a:t>
            </a:r>
            <a:endParaRPr lang="es-PE" dirty="0"/>
          </a:p>
          <a:p>
            <a:pPr marL="180000">
              <a:lnSpc>
                <a:spcPct val="15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5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5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5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5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5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50000"/>
              </a:lnSpc>
              <a:spcBef>
                <a:spcPts val="600"/>
              </a:spcBef>
            </a:pP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1426617" y="4018328"/>
            <a:ext cx="5759795" cy="753296"/>
          </a:xfrm>
          <a:prstGeom prst="rect">
            <a:avLst/>
          </a:prstGeom>
          <a:solidFill>
            <a:srgbClr val="FDD3CB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rgbClr val="100700"/>
                </a:solidFill>
              </a:rPr>
              <a:t>Los problemas de concurrencia generan inconsistencias en la base de datos. </a:t>
            </a:r>
            <a:endParaRPr lang="es-PE" sz="11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822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1945161"/>
          </a:xfrm>
        </p:spPr>
        <p:txBody>
          <a:bodyPr/>
          <a:lstStyle/>
          <a:p>
            <a:pPr marL="180000">
              <a:lnSpc>
                <a:spcPct val="150000"/>
              </a:lnSpc>
              <a:spcBef>
                <a:spcPts val="600"/>
              </a:spcBef>
            </a:pPr>
            <a:r>
              <a:rPr lang="es-ES" dirty="0"/>
              <a:t>¿Cómo asegurar que una planificación concurrente es correcta?</a:t>
            </a:r>
          </a:p>
          <a:p>
            <a:pPr marL="842400" lvl="1">
              <a:lnSpc>
                <a:spcPct val="150000"/>
              </a:lnSpc>
              <a:spcBef>
                <a:spcPts val="600"/>
              </a:spcBef>
            </a:pPr>
            <a:r>
              <a:rPr lang="es-ES" sz="1600" dirty="0"/>
              <a:t>Debe tener el mismo efecto que una planificación secuencial.</a:t>
            </a:r>
          </a:p>
          <a:p>
            <a:pPr marL="842400" lvl="1">
              <a:lnSpc>
                <a:spcPct val="15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5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5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5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5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5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5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50000"/>
              </a:lnSpc>
              <a:spcBef>
                <a:spcPts val="600"/>
              </a:spcBef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063616" y="2157473"/>
            <a:ext cx="4614021" cy="11546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600" dirty="0">
                <a:solidFill>
                  <a:srgbClr val="100700"/>
                </a:solidFill>
              </a:rPr>
              <a:t>Una planificación </a:t>
            </a:r>
            <a:r>
              <a:rPr lang="es-ES" sz="1600" dirty="0" err="1">
                <a:solidFill>
                  <a:srgbClr val="100700"/>
                </a:solidFill>
              </a:rPr>
              <a:t>serializable</a:t>
            </a:r>
            <a:endParaRPr lang="es-ES" sz="1600" dirty="0">
              <a:solidFill>
                <a:srgbClr val="1007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s-ES" sz="1600" dirty="0">
                <a:solidFill>
                  <a:srgbClr val="100700"/>
                </a:solidFill>
              </a:rPr>
              <a:t> e</a:t>
            </a:r>
            <a:r>
              <a:rPr lang="es-PE" sz="1600" dirty="0">
                <a:solidFill>
                  <a:srgbClr val="100700"/>
                </a:solidFill>
              </a:rPr>
              <a:t>s una planificación concurrente </a:t>
            </a:r>
          </a:p>
          <a:p>
            <a:pPr algn="ctr">
              <a:lnSpc>
                <a:spcPct val="150000"/>
              </a:lnSpc>
            </a:pPr>
            <a:r>
              <a:rPr lang="es-PE" sz="1600" b="1" u="sng" dirty="0">
                <a:solidFill>
                  <a:srgbClr val="100700"/>
                </a:solidFill>
              </a:rPr>
              <a:t>equivalente</a:t>
            </a:r>
            <a:r>
              <a:rPr lang="es-PE" sz="1600" dirty="0">
                <a:solidFill>
                  <a:srgbClr val="100700"/>
                </a:solidFill>
              </a:rPr>
              <a:t> a una secuencial.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318620" y="3456264"/>
            <a:ext cx="3145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A</a:t>
            </a:r>
          </a:p>
          <a:p>
            <a:pPr algn="ctr"/>
            <a:r>
              <a:rPr lang="es-ES" dirty="0"/>
              <a:t>C</a:t>
            </a:r>
          </a:p>
          <a:p>
            <a:pPr algn="ctr"/>
            <a:r>
              <a:rPr lang="es-ES" dirty="0"/>
              <a:t>I</a:t>
            </a:r>
          </a:p>
          <a:p>
            <a:pPr algn="ctr"/>
            <a:r>
              <a:rPr lang="es-ES" dirty="0"/>
              <a:t>D</a:t>
            </a:r>
            <a:endParaRPr lang="es-PE" dirty="0"/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3624044" y="3456264"/>
            <a:ext cx="1770077" cy="604008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472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1"/>
            <a:ext cx="8520600" cy="787480"/>
          </a:xfrm>
        </p:spPr>
        <p:txBody>
          <a:bodyPr/>
          <a:lstStyle/>
          <a:p>
            <a:pPr marL="180000">
              <a:lnSpc>
                <a:spcPct val="100000"/>
              </a:lnSpc>
              <a:spcBef>
                <a:spcPts val="600"/>
              </a:spcBef>
            </a:pPr>
            <a:r>
              <a:rPr lang="es-PE" dirty="0"/>
              <a:t>Dado el conjunto de todas las planificaciones concurrentes posibles. </a:t>
            </a:r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sp>
        <p:nvSpPr>
          <p:cNvPr id="5" name="Elipse 4"/>
          <p:cNvSpPr/>
          <p:nvPr/>
        </p:nvSpPr>
        <p:spPr>
          <a:xfrm>
            <a:off x="1027493" y="2587004"/>
            <a:ext cx="864295" cy="74998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dirty="0"/>
          </a:p>
        </p:txBody>
      </p:sp>
      <p:sp>
        <p:nvSpPr>
          <p:cNvPr id="7" name="Elipse 6"/>
          <p:cNvSpPr/>
          <p:nvPr/>
        </p:nvSpPr>
        <p:spPr>
          <a:xfrm>
            <a:off x="3461110" y="1688749"/>
            <a:ext cx="2603326" cy="2586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8" name="Rectángulo 7"/>
          <p:cNvSpPr/>
          <p:nvPr/>
        </p:nvSpPr>
        <p:spPr>
          <a:xfrm>
            <a:off x="744540" y="3668348"/>
            <a:ext cx="1430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dirty="0"/>
              <a:t>Planificaciones </a:t>
            </a:r>
          </a:p>
          <a:p>
            <a:pPr algn="ctr"/>
            <a:r>
              <a:rPr lang="es-PE" dirty="0"/>
              <a:t>secuenciales</a:t>
            </a:r>
          </a:p>
        </p:txBody>
      </p:sp>
      <p:sp>
        <p:nvSpPr>
          <p:cNvPr id="9" name="Elipse 8"/>
          <p:cNvSpPr/>
          <p:nvPr/>
        </p:nvSpPr>
        <p:spPr>
          <a:xfrm>
            <a:off x="4355991" y="2608814"/>
            <a:ext cx="813563" cy="7466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dirty="0"/>
          </a:p>
        </p:txBody>
      </p:sp>
      <p:sp>
        <p:nvSpPr>
          <p:cNvPr id="10" name="Rectángulo 9"/>
          <p:cNvSpPr/>
          <p:nvPr/>
        </p:nvSpPr>
        <p:spPr>
          <a:xfrm>
            <a:off x="6224462" y="3267628"/>
            <a:ext cx="1430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dirty="0"/>
              <a:t>Planificaciones </a:t>
            </a:r>
          </a:p>
          <a:p>
            <a:pPr algn="ctr"/>
            <a:r>
              <a:rPr lang="es-PE" dirty="0" err="1"/>
              <a:t>serializables</a:t>
            </a:r>
            <a:endParaRPr lang="es-PE" dirty="0"/>
          </a:p>
        </p:txBody>
      </p:sp>
      <p:sp>
        <p:nvSpPr>
          <p:cNvPr id="11" name="Rectángulo 10"/>
          <p:cNvSpPr/>
          <p:nvPr/>
        </p:nvSpPr>
        <p:spPr>
          <a:xfrm>
            <a:off x="6224462" y="1637549"/>
            <a:ext cx="1430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dirty="0"/>
              <a:t>Planificaciones </a:t>
            </a:r>
          </a:p>
          <a:p>
            <a:pPr algn="ctr"/>
            <a:r>
              <a:rPr lang="es-PE" dirty="0"/>
              <a:t>concurrentes</a:t>
            </a:r>
          </a:p>
        </p:txBody>
      </p:sp>
      <p:cxnSp>
        <p:nvCxnSpPr>
          <p:cNvPr id="12" name="Conector recto de flecha 11"/>
          <p:cNvCxnSpPr>
            <a:endCxn id="11" idx="1"/>
          </p:cNvCxnSpPr>
          <p:nvPr/>
        </p:nvCxnSpPr>
        <p:spPr>
          <a:xfrm flipV="1">
            <a:off x="5595457" y="1899159"/>
            <a:ext cx="629005" cy="88235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cxnSpLocks/>
            <a:stCxn id="9" idx="6"/>
          </p:cNvCxnSpPr>
          <p:nvPr/>
        </p:nvCxnSpPr>
        <p:spPr>
          <a:xfrm>
            <a:off x="5169554" y="2982130"/>
            <a:ext cx="1054908" cy="43880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5" idx="4"/>
            <a:endCxn id="8" idx="0"/>
          </p:cNvCxnSpPr>
          <p:nvPr/>
        </p:nvCxnSpPr>
        <p:spPr>
          <a:xfrm flipH="1">
            <a:off x="1459640" y="3336991"/>
            <a:ext cx="1" cy="331357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echa: arriba y abajo 5">
            <a:extLst>
              <a:ext uri="{FF2B5EF4-FFF2-40B4-BE49-F238E27FC236}">
                <a16:creationId xmlns:a16="http://schemas.microsoft.com/office/drawing/2014/main" id="{BB101A26-BB4F-41D2-85F6-842325859C61}"/>
              </a:ext>
            </a:extLst>
          </p:cNvPr>
          <p:cNvSpPr/>
          <p:nvPr/>
        </p:nvSpPr>
        <p:spPr>
          <a:xfrm rot="5400000">
            <a:off x="2889980" y="1923046"/>
            <a:ext cx="342619" cy="2077901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7472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789651"/>
                <a:ext cx="7692194" cy="3759200"/>
              </a:xfrm>
            </p:spPr>
            <p:txBody>
              <a:bodyPr/>
              <a:lstStyle/>
              <a:p>
                <a:pPr marL="1800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PE" dirty="0"/>
                  <a:t>¿Cómo saber si una planificación es serializable?</a:t>
                </a:r>
              </a:p>
              <a:p>
                <a:pPr marL="842400"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PE" b="1" dirty="0"/>
                  <a:t>Precedencia:</a:t>
                </a:r>
              </a:p>
              <a:p>
                <a:pPr marL="1299600" lvl="2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ES" sz="1800" dirty="0"/>
                  <a:t>Se tiene que una transacción TA precede a una transacción TB, si TB lee un dato que TA modificó o si TA lee un dato que TB modificará.</a:t>
                </a:r>
              </a:p>
              <a:p>
                <a:pPr marL="1756800" lvl="3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ES" sz="1800" dirty="0"/>
                  <a:t>Se denota 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s-E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s-E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s-PE" sz="1800" dirty="0"/>
              </a:p>
              <a:p>
                <a:pPr marL="842400"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ES" b="1" dirty="0"/>
                  <a:t>Seriabilidad: </a:t>
                </a:r>
              </a:p>
              <a:p>
                <a:pPr marL="1299600" lvl="2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ES" sz="1800" dirty="0"/>
                  <a:t>Proceso de determinar que una planificación concurrente es equivalente a una secuencial, es decir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s-E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s-E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PE" sz="1800" dirty="0"/>
                  <a:t> 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E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s-E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s-PE" sz="1600" dirty="0"/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789651"/>
                <a:ext cx="7692194" cy="3759200"/>
              </a:xfrm>
              <a:blipFill>
                <a:blip r:embed="rId2"/>
                <a:stretch>
                  <a:fillRect l="-47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56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1"/>
            <a:ext cx="8520600" cy="1064316"/>
          </a:xfrm>
        </p:spPr>
        <p:txBody>
          <a:bodyPr/>
          <a:lstStyle/>
          <a:p>
            <a:pPr marL="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b="1" dirty="0"/>
              <a:t>Serialización por Conflictos</a:t>
            </a:r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1786855" y="1585518"/>
                <a:ext cx="5219252" cy="2037357"/>
              </a:xfrm>
              <a:prstGeom prst="rect">
                <a:avLst/>
              </a:prstGeom>
              <a:noFill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s-ES" sz="1600" dirty="0">
                    <a:solidFill>
                      <a:srgbClr val="1007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Se dice que dos instrucciones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dirty="0" smtClean="0">
                            <a:solidFill>
                              <a:srgbClr val="1007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dirty="0" smtClean="0">
                            <a:solidFill>
                              <a:srgbClr val="1007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600" b="0" i="1" dirty="0" smtClean="0">
                            <a:solidFill>
                              <a:srgbClr val="1007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sz="1600" dirty="0">
                    <a:solidFill>
                      <a:srgbClr val="1007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e</a:t>
                </a:r>
                <a14:m>
                  <m:oMath xmlns:m="http://schemas.openxmlformats.org/officeDocument/2006/math">
                    <m:r>
                      <a:rPr lang="es-ES" sz="1600" b="0" i="0" dirty="0" smtClean="0">
                        <a:solidFill>
                          <a:srgbClr val="1007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sz="1600" i="1" dirty="0">
                            <a:solidFill>
                              <a:srgbClr val="1007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dirty="0">
                            <a:solidFill>
                              <a:srgbClr val="1007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600" b="0" i="1" dirty="0" smtClean="0">
                            <a:solidFill>
                              <a:srgbClr val="1007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ES" sz="1600" b="0" i="1" dirty="0" smtClean="0">
                            <a:solidFill>
                              <a:srgbClr val="1007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s-PE" sz="1600" dirty="0">
                    <a:solidFill>
                      <a:srgbClr val="1007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(de las transacciones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dirty="0">
                            <a:solidFill>
                              <a:srgbClr val="1007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dirty="0">
                            <a:solidFill>
                              <a:srgbClr val="1007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600" i="1" dirty="0">
                            <a:solidFill>
                              <a:srgbClr val="1007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sz="1600" dirty="0">
                    <a:solidFill>
                      <a:srgbClr val="1007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ES" sz="1600" dirty="0">
                        <a:solidFill>
                          <a:srgbClr val="1007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sz="1600" i="1" dirty="0">
                            <a:solidFill>
                              <a:srgbClr val="1007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dirty="0">
                            <a:solidFill>
                              <a:srgbClr val="1007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600" i="1" dirty="0">
                            <a:solidFill>
                              <a:srgbClr val="1007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sz="1600" i="1" dirty="0">
                        <a:solidFill>
                          <a:srgbClr val="1007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1600" dirty="0">
                    <a:solidFill>
                      <a:srgbClr val="1007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respectivamente, </a:t>
                </a:r>
                <a14:m>
                  <m:oMath xmlns:m="http://schemas.openxmlformats.org/officeDocument/2006/math">
                    <m:r>
                      <a:rPr lang="es-ES" sz="1600" i="1">
                        <a:solidFill>
                          <a:srgbClr val="1007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ES" sz="1600" i="1">
                        <a:solidFill>
                          <a:srgbClr val="1007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s-ES" sz="1600" i="1">
                        <a:solidFill>
                          <a:srgbClr val="1007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s-PE" sz="1600" dirty="0">
                    <a:solidFill>
                      <a:srgbClr val="1007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) están en conflicto si: son de </a:t>
                </a:r>
                <a:r>
                  <a:rPr lang="es-PE" sz="1600" b="1" dirty="0">
                    <a:solidFill>
                      <a:srgbClr val="1007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distintas</a:t>
                </a:r>
                <a:r>
                  <a:rPr lang="es-PE" sz="1600" dirty="0">
                    <a:solidFill>
                      <a:srgbClr val="1007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s-PE" sz="1600" b="1" dirty="0">
                    <a:solidFill>
                      <a:srgbClr val="1007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transacciones</a:t>
                </a:r>
                <a:r>
                  <a:rPr lang="es-PE" sz="1600" dirty="0">
                    <a:solidFill>
                      <a:srgbClr val="1007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, operan sobre el </a:t>
                </a:r>
                <a:r>
                  <a:rPr lang="es-PE" sz="1600" b="1" dirty="0">
                    <a:solidFill>
                      <a:srgbClr val="1007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mismo elemento </a:t>
                </a:r>
                <a:r>
                  <a:rPr lang="es-PE" sz="1600" dirty="0">
                    <a:solidFill>
                      <a:srgbClr val="1007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de datos, y al menos una de ellas </a:t>
                </a:r>
                <a:r>
                  <a:rPr lang="es-PE" sz="1600" b="1" dirty="0">
                    <a:solidFill>
                      <a:srgbClr val="1007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actualiza</a:t>
                </a:r>
                <a:r>
                  <a:rPr lang="es-PE" sz="1600" dirty="0">
                    <a:solidFill>
                      <a:srgbClr val="1007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dicho dato.</a:t>
                </a: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855" y="1585518"/>
                <a:ext cx="5219252" cy="2037357"/>
              </a:xfrm>
              <a:prstGeom prst="rect">
                <a:avLst/>
              </a:prstGeom>
              <a:blipFill>
                <a:blip r:embed="rId2"/>
                <a:stretch>
                  <a:fillRect l="-117" r="-1282" b="-148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/>
          <p:cNvSpPr/>
          <p:nvPr/>
        </p:nvSpPr>
        <p:spPr>
          <a:xfrm>
            <a:off x="1384184" y="3807299"/>
            <a:ext cx="5872294" cy="64633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s-PE" sz="1800" dirty="0">
                <a:solidFill>
                  <a:schemeClr val="bg1"/>
                </a:solidFill>
              </a:rPr>
              <a:t>Para probar si un plan es serializable por conflictos se usa un grafo de precedencia o grafo de serialización.</a:t>
            </a:r>
          </a:p>
        </p:txBody>
      </p:sp>
    </p:spTree>
    <p:extLst>
      <p:ext uri="{BB962C8B-B14F-4D97-AF65-F5344CB8AC3E}">
        <p14:creationId xmlns:p14="http://schemas.microsoft.com/office/powerpoint/2010/main" val="3808798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1"/>
            <a:ext cx="8520600" cy="1064316"/>
          </a:xfrm>
        </p:spPr>
        <p:txBody>
          <a:bodyPr/>
          <a:lstStyle/>
          <a:p>
            <a:pPr marL="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b="1" dirty="0"/>
              <a:t>Grafo de precedencia</a:t>
            </a:r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sz="10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671955073"/>
              </p:ext>
            </p:extLst>
          </p:nvPr>
        </p:nvGraphicFramePr>
        <p:xfrm>
          <a:off x="654341" y="1325460"/>
          <a:ext cx="7189365" cy="3613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782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0" y="109121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s-PE" sz="4000" dirty="0"/>
              <a:t>Concurrencia</a:t>
            </a:r>
          </a:p>
        </p:txBody>
      </p:sp>
      <p:pic>
        <p:nvPicPr>
          <p:cNvPr id="2050" name="Picture 2" descr="Resultado de imagen para concurrencia base de dat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0"/>
          <a:stretch/>
        </p:blipFill>
        <p:spPr bwMode="auto">
          <a:xfrm>
            <a:off x="1946564" y="2895312"/>
            <a:ext cx="5018672" cy="2248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BB64D6-EE8E-4429-8F06-F19C13C79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2" y="1001667"/>
            <a:ext cx="39528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172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789650"/>
                <a:ext cx="7563731" cy="3853183"/>
              </a:xfrm>
            </p:spPr>
            <p:txBody>
              <a:bodyPr/>
              <a:lstStyle/>
              <a:p>
                <a:pPr marL="1800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PE" b="1" dirty="0"/>
                  <a:t>Grafo de precedencia</a:t>
                </a:r>
              </a:p>
              <a:p>
                <a:pPr marL="842400"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ES" sz="1800" dirty="0"/>
                  <a:t>Se representa como un grafo dirigido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sz="180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s-ES" sz="1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sz="1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sz="1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800" dirty="0"/>
                  <a:t>, </a:t>
                </a:r>
              </a:p>
              <a:p>
                <a:pPr marL="524900" lvl="1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s-ES" sz="1800" dirty="0"/>
                  <a:t>	con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sz="1800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s-E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1800" b="0" i="1" dirty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s-E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ES" sz="18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s-ES" sz="1800" dirty="0"/>
                  <a:t>, y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8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sz="1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s-E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E" sz="18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s-ES" sz="18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sz="1800" b="0" dirty="0"/>
              </a:p>
              <a:p>
                <a:pPr marL="842400"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ES" sz="1800" dirty="0"/>
                  <a:t>Donde cada arco tiene la forma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s-E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s-E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s-ES" sz="1800" b="0" i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PE" sz="1800" dirty="0"/>
                  <a:t> es el nodo inicial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PE" sz="1800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PE" sz="1800" dirty="0"/>
                  <a:t> es el nodo final. </a:t>
                </a:r>
              </a:p>
              <a:p>
                <a:pPr marL="842400"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ES" sz="1800" dirty="0"/>
                  <a:t>El arco se crea si una de las operaciones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" sz="1800" dirty="0"/>
                  <a:t> aparece en el plan antes que alguna operación en conflicto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ES" sz="1800" dirty="0"/>
                  <a:t>.</a:t>
                </a:r>
                <a:endParaRPr lang="es-PE" dirty="0"/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789650"/>
                <a:ext cx="7563731" cy="3853183"/>
              </a:xfrm>
              <a:blipFill>
                <a:blip r:embed="rId2"/>
                <a:stretch>
                  <a:fillRect l="-483" r="-120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332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44617" y="789651"/>
            <a:ext cx="8011486" cy="3723626"/>
          </a:xfrm>
        </p:spPr>
        <p:txBody>
          <a:bodyPr/>
          <a:lstStyle/>
          <a:p>
            <a:pPr marL="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b="1" dirty="0"/>
              <a:t>Algoritmo para crear el grafo de precedencia</a:t>
            </a:r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5249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s-PE" sz="16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1031845" y="1468073"/>
                <a:ext cx="1753300" cy="5956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tx2">
                        <a:lumMod val="50000"/>
                      </a:schemeClr>
                    </a:solidFill>
                  </a:rPr>
                  <a:t> ejecuta WRITE(X) </a:t>
                </a:r>
                <a:endParaRPr lang="es-PE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45" y="1468073"/>
                <a:ext cx="1753300" cy="595618"/>
              </a:xfrm>
              <a:prstGeom prst="rect">
                <a:avLst/>
              </a:prstGeom>
              <a:blipFill>
                <a:blip r:embed="rId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1031845" y="4215468"/>
                <a:ext cx="1753300" cy="5956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tx2">
                        <a:lumMod val="50000"/>
                      </a:schemeClr>
                    </a:solidFill>
                  </a:rPr>
                  <a:t> ejecuta WRITE(X) </a:t>
                </a:r>
                <a:endParaRPr lang="es-PE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45" y="4215468"/>
                <a:ext cx="1753300" cy="595618"/>
              </a:xfrm>
              <a:prstGeom prst="rect">
                <a:avLst/>
              </a:prstGeom>
              <a:blipFill>
                <a:blip r:embed="rId3"/>
                <a:stretch>
                  <a:fillRect b="-198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1031845" y="2841770"/>
                <a:ext cx="1753300" cy="5956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b="0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tx2">
                        <a:lumMod val="50000"/>
                      </a:schemeClr>
                    </a:solidFill>
                  </a:rPr>
                  <a:t> ejecuta </a:t>
                </a:r>
              </a:p>
              <a:p>
                <a:pPr algn="ctr"/>
                <a:r>
                  <a:rPr lang="es-ES" dirty="0">
                    <a:solidFill>
                      <a:schemeClr val="tx2">
                        <a:lumMod val="50000"/>
                      </a:schemeClr>
                    </a:solidFill>
                  </a:rPr>
                  <a:t>READ(X) </a:t>
                </a:r>
                <a:endParaRPr lang="es-PE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45" y="2841770"/>
                <a:ext cx="1753300" cy="595618"/>
              </a:xfrm>
              <a:prstGeom prst="rect">
                <a:avLst/>
              </a:prstGeom>
              <a:blipFill>
                <a:blip r:embed="rId4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3733100" y="1468073"/>
                <a:ext cx="1753300" cy="5956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b="0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tx2">
                        <a:lumMod val="50000"/>
                      </a:schemeClr>
                    </a:solidFill>
                  </a:rPr>
                  <a:t> ejecuta </a:t>
                </a:r>
              </a:p>
              <a:p>
                <a:pPr algn="ctr"/>
                <a:r>
                  <a:rPr lang="es-ES" dirty="0">
                    <a:solidFill>
                      <a:schemeClr val="tx2">
                        <a:lumMod val="50000"/>
                      </a:schemeClr>
                    </a:solidFill>
                  </a:rPr>
                  <a:t>READ(X) </a:t>
                </a:r>
                <a:endParaRPr lang="es-PE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00" y="1468073"/>
                <a:ext cx="1753300" cy="595618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3733100" y="2841770"/>
                <a:ext cx="1753300" cy="5956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b="0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tx2">
                        <a:lumMod val="50000"/>
                      </a:schemeClr>
                    </a:solidFill>
                  </a:rPr>
                  <a:t> ejecuta WRITE(X) </a:t>
                </a:r>
                <a:endParaRPr lang="es-PE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00" y="2841770"/>
                <a:ext cx="1753300" cy="595618"/>
              </a:xfrm>
              <a:prstGeom prst="rect">
                <a:avLst/>
              </a:prstGeom>
              <a:blipFill>
                <a:blip r:embed="rId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3733100" y="4215468"/>
                <a:ext cx="1753300" cy="5956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b="0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tx2">
                        <a:lumMod val="50000"/>
                      </a:schemeClr>
                    </a:solidFill>
                  </a:rPr>
                  <a:t> ejecuta WRITE(X) </a:t>
                </a:r>
                <a:endParaRPr lang="es-PE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00" y="4215468"/>
                <a:ext cx="1753300" cy="595618"/>
              </a:xfrm>
              <a:prstGeom prst="rect">
                <a:avLst/>
              </a:prstGeom>
              <a:blipFill>
                <a:blip r:embed="rId6"/>
                <a:stretch>
                  <a:fillRect b="-396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6435754" y="1468073"/>
                <a:ext cx="1753300" cy="5956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ES" b="1" i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b="1" i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s-PE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54" y="1468073"/>
                <a:ext cx="1753300" cy="5956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6435754" y="2841770"/>
                <a:ext cx="1753300" cy="5956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s-ES" b="1" i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b="1" i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s-PE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54" y="2841770"/>
                <a:ext cx="1753300" cy="5956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6435754" y="4215467"/>
                <a:ext cx="1753300" cy="5956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ES" b="1" i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b="1" i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s-PE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54" y="4215467"/>
                <a:ext cx="1753300" cy="5956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/>
          <p:cNvCxnSpPr>
            <a:stCxn id="4" idx="3"/>
            <a:endCxn id="7" idx="1"/>
          </p:cNvCxnSpPr>
          <p:nvPr/>
        </p:nvCxnSpPr>
        <p:spPr>
          <a:xfrm>
            <a:off x="2785145" y="1765882"/>
            <a:ext cx="94795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6" idx="3"/>
            <a:endCxn id="8" idx="1"/>
          </p:cNvCxnSpPr>
          <p:nvPr/>
        </p:nvCxnSpPr>
        <p:spPr>
          <a:xfrm>
            <a:off x="2785145" y="3139579"/>
            <a:ext cx="94795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5" idx="3"/>
            <a:endCxn id="9" idx="1"/>
          </p:cNvCxnSpPr>
          <p:nvPr/>
        </p:nvCxnSpPr>
        <p:spPr>
          <a:xfrm>
            <a:off x="2785145" y="4513277"/>
            <a:ext cx="94795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echa derecha 20"/>
          <p:cNvSpPr/>
          <p:nvPr/>
        </p:nvSpPr>
        <p:spPr>
          <a:xfrm>
            <a:off x="5687736" y="1610686"/>
            <a:ext cx="536895" cy="302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Flecha derecha 21"/>
          <p:cNvSpPr/>
          <p:nvPr/>
        </p:nvSpPr>
        <p:spPr>
          <a:xfrm>
            <a:off x="5687736" y="2988577"/>
            <a:ext cx="536895" cy="302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Flecha derecha 22"/>
          <p:cNvSpPr/>
          <p:nvPr/>
        </p:nvSpPr>
        <p:spPr>
          <a:xfrm>
            <a:off x="5732462" y="4362276"/>
            <a:ext cx="536895" cy="302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9336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44617" y="789651"/>
            <a:ext cx="8011486" cy="653255"/>
          </a:xfrm>
        </p:spPr>
        <p:txBody>
          <a:bodyPr>
            <a:normAutofit lnSpcReduction="10000"/>
          </a:bodyPr>
          <a:lstStyle/>
          <a:p>
            <a:pPr marL="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b="1" dirty="0"/>
              <a:t>Grafo de precedencia: </a:t>
            </a:r>
            <a:r>
              <a:rPr lang="es-PE" dirty="0"/>
              <a:t>Ejemplo 1. </a:t>
            </a:r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5249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s-PE" sz="16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037612"/>
              </p:ext>
            </p:extLst>
          </p:nvPr>
        </p:nvGraphicFramePr>
        <p:xfrm>
          <a:off x="444617" y="1641390"/>
          <a:ext cx="3909270" cy="287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090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547507836"/>
                    </a:ext>
                  </a:extLst>
                </a:gridCol>
              </a:tblGrid>
              <a:tr h="403007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T3</a:t>
                      </a:r>
                      <a:endParaRPr lang="es-P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692866"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13" name="Elipse 12"/>
          <p:cNvSpPr/>
          <p:nvPr/>
        </p:nvSpPr>
        <p:spPr>
          <a:xfrm>
            <a:off x="5452844" y="1744911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T1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7475989" y="1744911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T2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6546209" y="2917942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T3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07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44617" y="789651"/>
            <a:ext cx="8011486" cy="653255"/>
          </a:xfrm>
        </p:spPr>
        <p:txBody>
          <a:bodyPr>
            <a:normAutofit lnSpcReduction="10000"/>
          </a:bodyPr>
          <a:lstStyle/>
          <a:p>
            <a:pPr marL="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b="1" dirty="0"/>
              <a:t>Grafo de precedencia: </a:t>
            </a:r>
            <a:r>
              <a:rPr lang="es-PE" dirty="0"/>
              <a:t>Ejemplo 1. </a:t>
            </a:r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5249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s-PE" sz="16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085263"/>
              </p:ext>
            </p:extLst>
          </p:nvPr>
        </p:nvGraphicFramePr>
        <p:xfrm>
          <a:off x="444617" y="1641390"/>
          <a:ext cx="3909270" cy="287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090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547507836"/>
                    </a:ext>
                  </a:extLst>
                </a:gridCol>
              </a:tblGrid>
              <a:tr h="403007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T3</a:t>
                      </a:r>
                      <a:endParaRPr lang="es-P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692866"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13" name="Elipse 12"/>
          <p:cNvSpPr/>
          <p:nvPr/>
        </p:nvSpPr>
        <p:spPr>
          <a:xfrm>
            <a:off x="5452844" y="1744911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T1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7475989" y="1744911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T2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6470767" y="2927044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T3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5" name="Conector recto de flecha 4"/>
          <p:cNvCxnSpPr>
            <a:cxnSpLocks/>
          </p:cNvCxnSpPr>
          <p:nvPr/>
        </p:nvCxnSpPr>
        <p:spPr>
          <a:xfrm>
            <a:off x="2441196" y="2416029"/>
            <a:ext cx="872455" cy="93117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cxnSpLocks/>
          </p:cNvCxnSpPr>
          <p:nvPr/>
        </p:nvCxnSpPr>
        <p:spPr>
          <a:xfrm>
            <a:off x="2441196" y="2231473"/>
            <a:ext cx="637564" cy="141773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curvado 17"/>
          <p:cNvCxnSpPr>
            <a:stCxn id="24" idx="4"/>
            <a:endCxn id="25" idx="6"/>
          </p:cNvCxnSpPr>
          <p:nvPr/>
        </p:nvCxnSpPr>
        <p:spPr>
          <a:xfrm rot="5400000">
            <a:off x="6938082" y="2342998"/>
            <a:ext cx="938852" cy="715802"/>
          </a:xfrm>
          <a:prstGeom prst="curvedConnector2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7518939" y="2786453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Y, Z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38268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44617" y="789651"/>
            <a:ext cx="8011486" cy="653255"/>
          </a:xfrm>
        </p:spPr>
        <p:txBody>
          <a:bodyPr>
            <a:normAutofit lnSpcReduction="10000"/>
          </a:bodyPr>
          <a:lstStyle/>
          <a:p>
            <a:pPr marL="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b="1" dirty="0"/>
              <a:t>Grafo de precedencia: </a:t>
            </a:r>
            <a:r>
              <a:rPr lang="es-PE" dirty="0"/>
              <a:t>Ejemplo 1. </a:t>
            </a:r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5249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s-PE" sz="16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019020"/>
              </p:ext>
            </p:extLst>
          </p:nvPr>
        </p:nvGraphicFramePr>
        <p:xfrm>
          <a:off x="444617" y="1641390"/>
          <a:ext cx="3909270" cy="287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090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547507836"/>
                    </a:ext>
                  </a:extLst>
                </a:gridCol>
              </a:tblGrid>
              <a:tr h="403007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T3</a:t>
                      </a:r>
                      <a:endParaRPr lang="es-P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692866"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13" name="Elipse 12"/>
          <p:cNvSpPr/>
          <p:nvPr/>
        </p:nvSpPr>
        <p:spPr>
          <a:xfrm>
            <a:off x="5452844" y="1744911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T1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7475989" y="1744911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T2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6478834" y="2917942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T3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 flipH="1">
            <a:off x="1249960" y="2575420"/>
            <a:ext cx="763399" cy="139257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curvado 6"/>
          <p:cNvCxnSpPr>
            <a:stCxn id="24" idx="1"/>
            <a:endCxn id="13" idx="7"/>
          </p:cNvCxnSpPr>
          <p:nvPr/>
        </p:nvCxnSpPr>
        <p:spPr>
          <a:xfrm rot="16200000" flipV="1">
            <a:off x="6753837" y="1009244"/>
            <a:ext cx="12700" cy="1613843"/>
          </a:xfrm>
          <a:prstGeom prst="curvedConnector3">
            <a:avLst>
              <a:gd name="adj1" fmla="val 2361063"/>
            </a:avLst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6607741" y="120003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</a:t>
            </a:r>
            <a:endParaRPr lang="es-PE" dirty="0"/>
          </a:p>
        </p:txBody>
      </p:sp>
      <p:cxnSp>
        <p:nvCxnSpPr>
          <p:cNvPr id="11" name="Conector curvado 17">
            <a:extLst>
              <a:ext uri="{FF2B5EF4-FFF2-40B4-BE49-F238E27FC236}">
                <a16:creationId xmlns:a16="http://schemas.microsoft.com/office/drawing/2014/main" id="{51C98EB7-1C95-415C-B560-F67B07D303DA}"/>
              </a:ext>
            </a:extLst>
          </p:cNvPr>
          <p:cNvCxnSpPr/>
          <p:nvPr/>
        </p:nvCxnSpPr>
        <p:spPr>
          <a:xfrm rot="5400000">
            <a:off x="6938082" y="2342998"/>
            <a:ext cx="938852" cy="715802"/>
          </a:xfrm>
          <a:prstGeom prst="curvedConnector2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D5A8A8E-9E4D-48FA-AB22-79D340420DE4}"/>
              </a:ext>
            </a:extLst>
          </p:cNvPr>
          <p:cNvSpPr txBox="1"/>
          <p:nvPr/>
        </p:nvSpPr>
        <p:spPr>
          <a:xfrm>
            <a:off x="7518939" y="2786453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Y, Z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86734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44617" y="789651"/>
            <a:ext cx="8011486" cy="653255"/>
          </a:xfrm>
        </p:spPr>
        <p:txBody>
          <a:bodyPr>
            <a:normAutofit lnSpcReduction="10000"/>
          </a:bodyPr>
          <a:lstStyle/>
          <a:p>
            <a:pPr marL="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b="1" dirty="0"/>
              <a:t>Grafo de precedencia: </a:t>
            </a:r>
            <a:r>
              <a:rPr lang="es-PE" dirty="0"/>
              <a:t>Ejemplo 1. </a:t>
            </a:r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5249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s-PE" sz="16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927762"/>
              </p:ext>
            </p:extLst>
          </p:nvPr>
        </p:nvGraphicFramePr>
        <p:xfrm>
          <a:off x="444617" y="1641390"/>
          <a:ext cx="3909270" cy="287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090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547507836"/>
                    </a:ext>
                  </a:extLst>
                </a:gridCol>
              </a:tblGrid>
              <a:tr h="403007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T3</a:t>
                      </a:r>
                      <a:endParaRPr lang="es-P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692866"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13" name="Elipse 12"/>
          <p:cNvSpPr/>
          <p:nvPr/>
        </p:nvSpPr>
        <p:spPr>
          <a:xfrm>
            <a:off x="5452844" y="1744911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T1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7475989" y="1744911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T2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6470767" y="2927044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T3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7" name="Conector curvado 6"/>
          <p:cNvCxnSpPr>
            <a:stCxn id="24" idx="1"/>
            <a:endCxn id="13" idx="7"/>
          </p:cNvCxnSpPr>
          <p:nvPr/>
        </p:nvCxnSpPr>
        <p:spPr>
          <a:xfrm rot="16200000" flipV="1">
            <a:off x="6753837" y="1009244"/>
            <a:ext cx="12700" cy="1613843"/>
          </a:xfrm>
          <a:prstGeom prst="curvedConnector3">
            <a:avLst>
              <a:gd name="adj1" fmla="val 2823433"/>
            </a:avLst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>
            <a:off x="1249960" y="2751589"/>
            <a:ext cx="1879135" cy="145968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curvado 17"/>
          <p:cNvCxnSpPr>
            <a:stCxn id="24" idx="4"/>
            <a:endCxn id="25" idx="6"/>
          </p:cNvCxnSpPr>
          <p:nvPr/>
        </p:nvCxnSpPr>
        <p:spPr>
          <a:xfrm rot="5400000">
            <a:off x="6938082" y="2342998"/>
            <a:ext cx="938852" cy="715802"/>
          </a:xfrm>
          <a:prstGeom prst="curvedConnector2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6607741" y="120003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</a:t>
            </a:r>
            <a:endParaRPr lang="es-PE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518939" y="2786453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Y, Z</a:t>
            </a:r>
            <a:endParaRPr lang="es-PE" dirty="0"/>
          </a:p>
        </p:txBody>
      </p:sp>
      <p:cxnSp>
        <p:nvCxnSpPr>
          <p:cNvPr id="17" name="Conector curvado 16"/>
          <p:cNvCxnSpPr>
            <a:stCxn id="25" idx="2"/>
            <a:endCxn id="13" idx="4"/>
          </p:cNvCxnSpPr>
          <p:nvPr/>
        </p:nvCxnSpPr>
        <p:spPr>
          <a:xfrm rot="10800000">
            <a:off x="5742265" y="2231473"/>
            <a:ext cx="728503" cy="938852"/>
          </a:xfrm>
          <a:prstGeom prst="curvedConnector2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5620592" y="2796744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90793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44617" y="789651"/>
            <a:ext cx="8011486" cy="653255"/>
          </a:xfrm>
        </p:spPr>
        <p:txBody>
          <a:bodyPr>
            <a:normAutofit lnSpcReduction="10000"/>
          </a:bodyPr>
          <a:lstStyle/>
          <a:p>
            <a:pPr marL="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b="1" dirty="0"/>
              <a:t>Grafo de precedencia: </a:t>
            </a:r>
            <a:r>
              <a:rPr lang="es-PE" dirty="0"/>
              <a:t>Ejemplo 1. </a:t>
            </a:r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5249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s-PE" sz="16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346158"/>
              </p:ext>
            </p:extLst>
          </p:nvPr>
        </p:nvGraphicFramePr>
        <p:xfrm>
          <a:off x="444617" y="1641390"/>
          <a:ext cx="3909270" cy="287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090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547507836"/>
                    </a:ext>
                  </a:extLst>
                </a:gridCol>
              </a:tblGrid>
              <a:tr h="403007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T3</a:t>
                      </a:r>
                      <a:endParaRPr lang="es-P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692866"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13" name="Elipse 12"/>
          <p:cNvSpPr/>
          <p:nvPr/>
        </p:nvSpPr>
        <p:spPr>
          <a:xfrm>
            <a:off x="5452844" y="1744911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T1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7475989" y="1744911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T2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6470767" y="2927044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T3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7" name="Conector curvado 6"/>
          <p:cNvCxnSpPr>
            <a:stCxn id="24" idx="1"/>
            <a:endCxn id="13" idx="7"/>
          </p:cNvCxnSpPr>
          <p:nvPr/>
        </p:nvCxnSpPr>
        <p:spPr>
          <a:xfrm rot="16200000" flipV="1">
            <a:off x="6753837" y="1009244"/>
            <a:ext cx="12700" cy="1613843"/>
          </a:xfrm>
          <a:prstGeom prst="curvedConnector3">
            <a:avLst>
              <a:gd name="adj1" fmla="val 2823433"/>
            </a:avLst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1166070" y="3104521"/>
            <a:ext cx="721453" cy="119064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curvado 17"/>
          <p:cNvCxnSpPr>
            <a:stCxn id="24" idx="4"/>
            <a:endCxn id="25" idx="6"/>
          </p:cNvCxnSpPr>
          <p:nvPr/>
        </p:nvCxnSpPr>
        <p:spPr>
          <a:xfrm rot="5400000">
            <a:off x="6938082" y="2342998"/>
            <a:ext cx="938852" cy="715802"/>
          </a:xfrm>
          <a:prstGeom prst="curvedConnector2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6607741" y="120003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</a:t>
            </a:r>
            <a:endParaRPr lang="es-PE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518939" y="2786453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Y, Z</a:t>
            </a:r>
            <a:endParaRPr lang="es-PE" dirty="0"/>
          </a:p>
        </p:txBody>
      </p:sp>
      <p:cxnSp>
        <p:nvCxnSpPr>
          <p:cNvPr id="17" name="Conector curvado 16"/>
          <p:cNvCxnSpPr>
            <a:stCxn id="25" idx="2"/>
            <a:endCxn id="13" idx="4"/>
          </p:cNvCxnSpPr>
          <p:nvPr/>
        </p:nvCxnSpPr>
        <p:spPr>
          <a:xfrm rot="10800000">
            <a:off x="5742265" y="2231473"/>
            <a:ext cx="728503" cy="938852"/>
          </a:xfrm>
          <a:prstGeom prst="curvedConnector2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5620592" y="2796744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</a:t>
            </a:r>
            <a:endParaRPr lang="es-PE" dirty="0"/>
          </a:p>
        </p:txBody>
      </p:sp>
      <p:cxnSp>
        <p:nvCxnSpPr>
          <p:cNvPr id="21" name="Conector curvado 20"/>
          <p:cNvCxnSpPr>
            <a:stCxn id="24" idx="3"/>
            <a:endCxn id="13" idx="5"/>
          </p:cNvCxnSpPr>
          <p:nvPr/>
        </p:nvCxnSpPr>
        <p:spPr>
          <a:xfrm rot="5400000">
            <a:off x="6753837" y="1353297"/>
            <a:ext cx="12700" cy="1613843"/>
          </a:xfrm>
          <a:prstGeom prst="curvedConnector3">
            <a:avLst>
              <a:gd name="adj1" fmla="val 2361063"/>
            </a:avLst>
          </a:prstGeom>
          <a:ln w="1270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6607741" y="2190144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X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42786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44617" y="789651"/>
            <a:ext cx="8011486" cy="653255"/>
          </a:xfrm>
        </p:spPr>
        <p:txBody>
          <a:bodyPr>
            <a:normAutofit lnSpcReduction="10000"/>
          </a:bodyPr>
          <a:lstStyle/>
          <a:p>
            <a:pPr marL="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b="1" dirty="0"/>
              <a:t>Grafo de precedencia: </a:t>
            </a:r>
            <a:r>
              <a:rPr lang="es-PE" dirty="0"/>
              <a:t>Ejemplo 1. </a:t>
            </a:r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5249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s-PE" sz="16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52574"/>
              </p:ext>
            </p:extLst>
          </p:nvPr>
        </p:nvGraphicFramePr>
        <p:xfrm>
          <a:off x="444617" y="1641390"/>
          <a:ext cx="3909270" cy="287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090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547507836"/>
                    </a:ext>
                  </a:extLst>
                </a:gridCol>
              </a:tblGrid>
              <a:tr h="403007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T3</a:t>
                      </a:r>
                      <a:endParaRPr lang="es-P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692866"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13" name="Elipse 12"/>
          <p:cNvSpPr/>
          <p:nvPr/>
        </p:nvSpPr>
        <p:spPr>
          <a:xfrm>
            <a:off x="5452844" y="1744911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>
                    <a:lumMod val="50000"/>
                  </a:schemeClr>
                </a:solidFill>
              </a:rPr>
              <a:t>T1</a:t>
            </a:r>
            <a:endParaRPr lang="es-PE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7475989" y="1744911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>
                    <a:lumMod val="50000"/>
                  </a:schemeClr>
                </a:solidFill>
              </a:rPr>
              <a:t>T2</a:t>
            </a:r>
            <a:endParaRPr lang="es-PE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6470767" y="2927044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>
                    <a:lumMod val="50000"/>
                  </a:schemeClr>
                </a:solidFill>
              </a:rPr>
              <a:t>T3</a:t>
            </a:r>
            <a:endParaRPr lang="es-PE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7" name="Conector curvado 6"/>
          <p:cNvCxnSpPr>
            <a:stCxn id="24" idx="1"/>
            <a:endCxn id="13" idx="7"/>
          </p:cNvCxnSpPr>
          <p:nvPr/>
        </p:nvCxnSpPr>
        <p:spPr>
          <a:xfrm rot="16200000" flipV="1">
            <a:off x="6753837" y="1009244"/>
            <a:ext cx="12700" cy="1613843"/>
          </a:xfrm>
          <a:prstGeom prst="curvedConnector3">
            <a:avLst>
              <a:gd name="adj1" fmla="val 282343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1166070" y="3104521"/>
            <a:ext cx="721453" cy="119064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curvado 17"/>
          <p:cNvCxnSpPr>
            <a:stCxn id="24" idx="4"/>
            <a:endCxn id="25" idx="6"/>
          </p:cNvCxnSpPr>
          <p:nvPr/>
        </p:nvCxnSpPr>
        <p:spPr>
          <a:xfrm rot="5400000">
            <a:off x="6938082" y="2342998"/>
            <a:ext cx="938852" cy="715802"/>
          </a:xfrm>
          <a:prstGeom prst="curvedConnector2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6607741" y="120003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</a:t>
            </a:r>
            <a:endParaRPr lang="es-PE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518939" y="2786453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Y, Z</a:t>
            </a:r>
            <a:endParaRPr lang="es-PE" dirty="0"/>
          </a:p>
        </p:txBody>
      </p:sp>
      <p:cxnSp>
        <p:nvCxnSpPr>
          <p:cNvPr id="17" name="Conector curvado 16"/>
          <p:cNvCxnSpPr>
            <a:stCxn id="25" idx="2"/>
            <a:endCxn id="13" idx="4"/>
          </p:cNvCxnSpPr>
          <p:nvPr/>
        </p:nvCxnSpPr>
        <p:spPr>
          <a:xfrm rot="10800000">
            <a:off x="5742265" y="2231473"/>
            <a:ext cx="728503" cy="938852"/>
          </a:xfrm>
          <a:prstGeom prst="curvedConnector2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5620592" y="2796744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</a:t>
            </a:r>
            <a:endParaRPr lang="es-PE" dirty="0"/>
          </a:p>
        </p:txBody>
      </p:sp>
      <p:cxnSp>
        <p:nvCxnSpPr>
          <p:cNvPr id="21" name="Conector curvado 20"/>
          <p:cNvCxnSpPr>
            <a:stCxn id="24" idx="3"/>
            <a:endCxn id="13" idx="5"/>
          </p:cNvCxnSpPr>
          <p:nvPr/>
        </p:nvCxnSpPr>
        <p:spPr>
          <a:xfrm rot="5400000">
            <a:off x="6753837" y="1353297"/>
            <a:ext cx="12700" cy="1613843"/>
          </a:xfrm>
          <a:prstGeom prst="curvedConnector3">
            <a:avLst>
              <a:gd name="adj1" fmla="val 2361063"/>
            </a:avLst>
          </a:prstGeom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6607741" y="2190144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X</a:t>
            </a:r>
            <a:endParaRPr lang="es-PE" dirty="0"/>
          </a:p>
        </p:txBody>
      </p:sp>
      <p:sp>
        <p:nvSpPr>
          <p:cNvPr id="23" name="Rectángulo 22"/>
          <p:cNvSpPr/>
          <p:nvPr/>
        </p:nvSpPr>
        <p:spPr>
          <a:xfrm>
            <a:off x="5035332" y="3943467"/>
            <a:ext cx="3025070" cy="401653"/>
          </a:xfrm>
          <a:prstGeom prst="rect">
            <a:avLst/>
          </a:prstGeom>
          <a:solidFill>
            <a:srgbClr val="FDD3CB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>
                <a:solidFill>
                  <a:srgbClr val="100700"/>
                </a:solidFill>
              </a:rPr>
              <a:t>Hay un ciclo =&gt; No es serializable</a:t>
            </a:r>
            <a:endParaRPr lang="es-PE" sz="105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98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44617" y="789651"/>
            <a:ext cx="8011486" cy="653255"/>
          </a:xfrm>
        </p:spPr>
        <p:txBody>
          <a:bodyPr>
            <a:normAutofit lnSpcReduction="10000"/>
          </a:bodyPr>
          <a:lstStyle/>
          <a:p>
            <a:pPr marL="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b="1" dirty="0"/>
              <a:t>Grafo de precedencia: </a:t>
            </a:r>
            <a:r>
              <a:rPr lang="es-PE" dirty="0"/>
              <a:t>Ejemplo 2. </a:t>
            </a:r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5249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s-PE" sz="16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26993"/>
              </p:ext>
            </p:extLst>
          </p:nvPr>
        </p:nvGraphicFramePr>
        <p:xfrm>
          <a:off x="444617" y="1641390"/>
          <a:ext cx="3909270" cy="305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090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547507836"/>
                    </a:ext>
                  </a:extLst>
                </a:gridCol>
              </a:tblGrid>
              <a:tr h="403007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T3</a:t>
                      </a:r>
                      <a:endParaRPr lang="es-P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692866"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13" name="Elipse 12"/>
          <p:cNvSpPr/>
          <p:nvPr/>
        </p:nvSpPr>
        <p:spPr>
          <a:xfrm>
            <a:off x="5452844" y="1744911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T1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7475989" y="1744911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T2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6546209" y="2917942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T3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267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44617" y="789651"/>
            <a:ext cx="8011486" cy="653255"/>
          </a:xfrm>
        </p:spPr>
        <p:txBody>
          <a:bodyPr>
            <a:normAutofit lnSpcReduction="10000"/>
          </a:bodyPr>
          <a:lstStyle/>
          <a:p>
            <a:pPr marL="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b="1" dirty="0"/>
              <a:t>Grafo de precedencia: </a:t>
            </a:r>
            <a:r>
              <a:rPr lang="es-PE" dirty="0"/>
              <a:t>Ejemplo 2. </a:t>
            </a:r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5249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s-PE" sz="16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262143"/>
              </p:ext>
            </p:extLst>
          </p:nvPr>
        </p:nvGraphicFramePr>
        <p:xfrm>
          <a:off x="444617" y="1641390"/>
          <a:ext cx="3909270" cy="287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090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547507836"/>
                    </a:ext>
                  </a:extLst>
                </a:gridCol>
              </a:tblGrid>
              <a:tr h="403007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T3</a:t>
                      </a:r>
                      <a:endParaRPr lang="es-P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692866"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p:sp>
        <p:nvSpPr>
          <p:cNvPr id="10" name="Elipse 9"/>
          <p:cNvSpPr/>
          <p:nvPr/>
        </p:nvSpPr>
        <p:spPr>
          <a:xfrm>
            <a:off x="4946038" y="1738471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T1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969183" y="1738471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T2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963961" y="2920604"/>
            <a:ext cx="578840" cy="48656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T3</a:t>
            </a:r>
            <a:endParaRPr lang="es-PE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4" name="Conector curvado 13"/>
          <p:cNvCxnSpPr>
            <a:stCxn id="11" idx="1"/>
            <a:endCxn id="10" idx="7"/>
          </p:cNvCxnSpPr>
          <p:nvPr/>
        </p:nvCxnSpPr>
        <p:spPr>
          <a:xfrm rot="16200000" flipV="1">
            <a:off x="6247031" y="1002804"/>
            <a:ext cx="12700" cy="1613843"/>
          </a:xfrm>
          <a:prstGeom prst="curvedConnector3">
            <a:avLst>
              <a:gd name="adj1" fmla="val 2823433"/>
            </a:avLst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curvado 14"/>
          <p:cNvCxnSpPr>
            <a:stCxn id="11" idx="4"/>
            <a:endCxn id="12" idx="6"/>
          </p:cNvCxnSpPr>
          <p:nvPr/>
        </p:nvCxnSpPr>
        <p:spPr>
          <a:xfrm rot="5400000">
            <a:off x="6431276" y="2336558"/>
            <a:ext cx="938852" cy="715802"/>
          </a:xfrm>
          <a:prstGeom prst="curvedConnector2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6100935" y="1193593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Y, X</a:t>
            </a:r>
            <a:endParaRPr lang="es-PE" dirty="0"/>
          </a:p>
        </p:txBody>
      </p:sp>
      <p:sp>
        <p:nvSpPr>
          <p:cNvPr id="17" name="CuadroTexto 16"/>
          <p:cNvSpPr txBox="1"/>
          <p:nvPr/>
        </p:nvSpPr>
        <p:spPr>
          <a:xfrm>
            <a:off x="7012133" y="2780013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Y, Z</a:t>
            </a:r>
            <a:endParaRPr lang="es-PE" dirty="0"/>
          </a:p>
        </p:txBody>
      </p:sp>
      <p:cxnSp>
        <p:nvCxnSpPr>
          <p:cNvPr id="18" name="Conector curvado 17"/>
          <p:cNvCxnSpPr>
            <a:stCxn id="12" idx="2"/>
            <a:endCxn id="10" idx="4"/>
          </p:cNvCxnSpPr>
          <p:nvPr/>
        </p:nvCxnSpPr>
        <p:spPr>
          <a:xfrm rot="10800000">
            <a:off x="5235459" y="2225033"/>
            <a:ext cx="728503" cy="938852"/>
          </a:xfrm>
          <a:prstGeom prst="curvedConnector2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5113786" y="2790304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/>
              <p:cNvSpPr/>
              <p:nvPr/>
            </p:nvSpPr>
            <p:spPr>
              <a:xfrm>
                <a:off x="4817791" y="3657729"/>
                <a:ext cx="3025070" cy="40165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dirty="0" smtClean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 smtClean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ES" b="1" i="1" dirty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 smtClean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ES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ES" b="1" i="1" dirty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 smtClean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s-ES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 smtClean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s-ES" b="1" i="1" dirty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PE" i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23" name="Rectá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91" y="3657729"/>
                <a:ext cx="3025070" cy="4016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ángulo 25"/>
              <p:cNvSpPr/>
              <p:nvPr/>
            </p:nvSpPr>
            <p:spPr>
              <a:xfrm>
                <a:off x="4817791" y="4203317"/>
                <a:ext cx="3025070" cy="40165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dirty="0" smtClean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 smtClean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ES" b="1" i="1" dirty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 smtClean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s-ES" b="1" i="1" dirty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 smtClean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PE" i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26" name="Rectá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91" y="4203317"/>
                <a:ext cx="3025070" cy="4016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adroTexto 26"/>
          <p:cNvSpPr txBox="1"/>
          <p:nvPr/>
        </p:nvSpPr>
        <p:spPr>
          <a:xfrm>
            <a:off x="4790115" y="4619030"/>
            <a:ext cx="3162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2">
                    <a:lumMod val="50000"/>
                  </a:schemeClr>
                </a:solidFill>
              </a:rPr>
              <a:t>Planificación secuencial equivalente</a:t>
            </a:r>
            <a:endParaRPr lang="es-PE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04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¿Qué es concurrencia?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1" y="850006"/>
            <a:ext cx="7813728" cy="388941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PE" dirty="0"/>
              <a:t>Coordinación de la ejecución simultanea de transacciones en un SGBD que soporta </a:t>
            </a:r>
            <a:r>
              <a:rPr lang="es-PE" b="1" dirty="0"/>
              <a:t>multiprocesamiento.</a:t>
            </a:r>
          </a:p>
          <a:p>
            <a:pPr lvl="1"/>
            <a:r>
              <a:rPr lang="es-PE" dirty="0"/>
              <a:t> </a:t>
            </a:r>
            <a:r>
              <a:rPr lang="es-PE" sz="1600" dirty="0"/>
              <a:t>Aumenta la productividad por la mejor utilización de recursos y produce que el tiempo de los usuarios se reduzca en promedio</a:t>
            </a:r>
          </a:p>
          <a:p>
            <a:pPr marL="596900" lvl="1" indent="0">
              <a:buNone/>
            </a:pPr>
            <a:endParaRPr lang="es-PE" sz="800" dirty="0"/>
          </a:p>
          <a:p>
            <a:pPr>
              <a:buFont typeface="Wingdings" panose="05000000000000000000" pitchFamily="2" charset="2"/>
              <a:buChar char="v"/>
            </a:pPr>
            <a:r>
              <a:rPr lang="es-PE" sz="2000" dirty="0"/>
              <a:t>Cuando se ejecutan transacciones de manera concurrente puede haber interferencias entre ellas que produzcan resultados no correctos. </a:t>
            </a:r>
          </a:p>
          <a:p>
            <a:pPr lvl="1"/>
            <a:r>
              <a:rPr lang="es-PE" sz="2000" dirty="0"/>
              <a:t>Una transacción individual producirá un estado correcto de la BD si se ejecuta de forma </a:t>
            </a:r>
            <a:r>
              <a:rPr lang="es-PE" sz="2000" b="1" dirty="0"/>
              <a:t>aislada</a:t>
            </a:r>
            <a:r>
              <a:rPr lang="es-PE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20039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44617" y="789651"/>
            <a:ext cx="8011486" cy="653255"/>
          </a:xfrm>
        </p:spPr>
        <p:txBody>
          <a:bodyPr>
            <a:normAutofit lnSpcReduction="10000"/>
          </a:bodyPr>
          <a:lstStyle/>
          <a:p>
            <a:pPr marL="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b="1" dirty="0"/>
              <a:t>Grafo de precedencia: </a:t>
            </a:r>
            <a:r>
              <a:rPr lang="es-PE" dirty="0"/>
              <a:t>Ejemplo 2. </a:t>
            </a:r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5249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s-PE" sz="16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891841"/>
              </p:ext>
            </p:extLst>
          </p:nvPr>
        </p:nvGraphicFramePr>
        <p:xfrm>
          <a:off x="311625" y="1386747"/>
          <a:ext cx="3909270" cy="287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090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547507836"/>
                    </a:ext>
                  </a:extLst>
                </a:gridCol>
              </a:tblGrid>
              <a:tr h="403007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T3</a:t>
                      </a:r>
                      <a:endParaRPr lang="es-P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692866"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ángulo 25"/>
              <p:cNvSpPr/>
              <p:nvPr/>
            </p:nvSpPr>
            <p:spPr>
              <a:xfrm>
                <a:off x="4742555" y="4389233"/>
                <a:ext cx="3025070" cy="40165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dirty="0" smtClean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 smtClean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ES" b="1" i="1" dirty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 smtClean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s-ES" b="1" i="1" dirty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dirty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b="1" i="1" dirty="0" smtClean="0">
                              <a:solidFill>
                                <a:srgbClr val="1007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PE" i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26" name="Rectá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555" y="4389233"/>
                <a:ext cx="3025070" cy="4016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adroTexto 26"/>
          <p:cNvSpPr txBox="1"/>
          <p:nvPr/>
        </p:nvSpPr>
        <p:spPr>
          <a:xfrm>
            <a:off x="4714879" y="4804946"/>
            <a:ext cx="3162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2">
                    <a:lumMod val="50000"/>
                  </a:schemeClr>
                </a:solidFill>
              </a:rPr>
              <a:t>Planificación secuencial equivalente</a:t>
            </a:r>
            <a:endParaRPr lang="es-PE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45244363-A670-4A4D-B060-E4B82A7D3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027073"/>
              </p:ext>
            </p:extLst>
          </p:nvPr>
        </p:nvGraphicFramePr>
        <p:xfrm>
          <a:off x="4450360" y="1386746"/>
          <a:ext cx="3909270" cy="287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090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  <a:gridCol w="1303090">
                  <a:extLst>
                    <a:ext uri="{9D8B030D-6E8A-4147-A177-3AD203B41FA5}">
                      <a16:colId xmlns:a16="http://schemas.microsoft.com/office/drawing/2014/main" val="2547507836"/>
                    </a:ext>
                  </a:extLst>
                </a:gridCol>
              </a:tblGrid>
              <a:tr h="403007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T3</a:t>
                      </a:r>
                      <a:endParaRPr lang="es-P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1692866"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READ(X)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READ(Z)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WRITE(Y)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>
                          <a:solidFill>
                            <a:schemeClr val="tx1"/>
                          </a:solidFill>
                        </a:rPr>
                        <a:t>WRITE(Z)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906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Serializable: Pasos Generales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41605" y="918353"/>
            <a:ext cx="5460327" cy="3722002"/>
          </a:xfrm>
        </p:spPr>
        <p:txBody>
          <a:bodyPr/>
          <a:lstStyle/>
          <a:p>
            <a:pPr marL="270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Crear la estructura de grafo a partir de la planificación concurrente de transacciones.  </a:t>
            </a:r>
          </a:p>
          <a:p>
            <a:pPr marL="270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s-PE" sz="1400" dirty="0"/>
          </a:p>
          <a:p>
            <a:pPr marL="270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Algoritmo para verificar si se arma al menos un ciclo dentro del grafo.  </a:t>
            </a:r>
          </a:p>
          <a:p>
            <a:pPr marL="270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s-PE" dirty="0"/>
          </a:p>
          <a:p>
            <a:pPr marL="270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Caso que no haya ciclos, algoritmo debe indicar al menos una planificación secuencial equivalente. </a:t>
            </a:r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8678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s-ES" sz="1600" dirty="0"/>
          </a:p>
          <a:p>
            <a:pPr marL="5249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s-PE" sz="1600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  <a:p>
            <a:pPr marL="180000">
              <a:lnSpc>
                <a:spcPct val="100000"/>
              </a:lnSpc>
              <a:spcBef>
                <a:spcPts val="600"/>
              </a:spcBef>
            </a:pPr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8A316E-F4DA-4EB4-B1B6-96E246B09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132" y="2319547"/>
            <a:ext cx="1504508" cy="11275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9EDD68B-1278-4CEB-AE3C-1724F3146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973" y="989362"/>
            <a:ext cx="1316826" cy="98685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44E436D-A327-413E-AE75-862D7A84F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932" y="3857996"/>
            <a:ext cx="2313739" cy="73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51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s-PE" sz="3500" dirty="0"/>
              <a:t>Técnicas de control de concurrencia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468000" y="974062"/>
            <a:ext cx="84150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500" b="1" dirty="0">
                <a:solidFill>
                  <a:schemeClr val="bg1"/>
                </a:solidFill>
                <a:latin typeface="PT Sans Narrow"/>
                <a:ea typeface="PT Sans Narrow"/>
                <a:cs typeface="PT Sans Narrow"/>
              </a:rPr>
              <a:t>¿</a:t>
            </a:r>
            <a:r>
              <a:rPr lang="es-PE" sz="3500" b="1" dirty="0">
                <a:solidFill>
                  <a:schemeClr val="bg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Cómo</a:t>
            </a:r>
            <a:r>
              <a:rPr lang="es-PE" dirty="0">
                <a:solidFill>
                  <a:schemeClr val="bg1"/>
                </a:solidFill>
              </a:rPr>
              <a:t> </a:t>
            </a:r>
            <a:r>
              <a:rPr lang="es-PE" sz="3500" b="1" dirty="0">
                <a:solidFill>
                  <a:schemeClr val="bg1"/>
                </a:solidFill>
                <a:latin typeface="PT Sans Narrow"/>
                <a:ea typeface="PT Sans Narrow"/>
                <a:cs typeface="PT Sans Narrow"/>
              </a:rPr>
              <a:t>garantizamos una planificación serializable?</a:t>
            </a:r>
          </a:p>
        </p:txBody>
      </p:sp>
    </p:spTree>
    <p:extLst>
      <p:ext uri="{BB962C8B-B14F-4D97-AF65-F5344CB8AC3E}">
        <p14:creationId xmlns:p14="http://schemas.microsoft.com/office/powerpoint/2010/main" val="3419306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control de concurrencia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El objetivo es garantizar que la ejecución de un conjunto de transacciones sea serializable:</a:t>
            </a:r>
          </a:p>
          <a:p>
            <a:pPr marL="698400" lvl="1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Bloqueos	</a:t>
            </a:r>
          </a:p>
          <a:p>
            <a:pPr marL="698400" lvl="1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Marcas de tiempo </a:t>
            </a:r>
          </a:p>
          <a:p>
            <a:pPr marL="698400" lvl="1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Validación </a:t>
            </a:r>
          </a:p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b="1" dirty="0"/>
              <a:t>Pesimistas: G</a:t>
            </a:r>
            <a:r>
              <a:rPr lang="es-PE" dirty="0"/>
              <a:t>arantizan la seriabilidad antes de la ejecución.</a:t>
            </a:r>
          </a:p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b="1" dirty="0"/>
              <a:t>Optimistas: </a:t>
            </a:r>
            <a:r>
              <a:rPr lang="es-PE" dirty="0"/>
              <a:t>Se ejecutan y luego se verifica si la ejecución es serializable.</a:t>
            </a:r>
          </a:p>
          <a:p>
            <a:pPr lvl="1"/>
            <a:endParaRPr lang="es-PE" dirty="0"/>
          </a:p>
        </p:txBody>
      </p:sp>
      <p:sp>
        <p:nvSpPr>
          <p:cNvPr id="9" name="Cerrar llave 8"/>
          <p:cNvSpPr/>
          <p:nvPr/>
        </p:nvSpPr>
        <p:spPr>
          <a:xfrm>
            <a:off x="4447240" y="2103738"/>
            <a:ext cx="208557" cy="739036"/>
          </a:xfrm>
          <a:prstGeom prst="rightBrace">
            <a:avLst>
              <a:gd name="adj1" fmla="val 22034"/>
              <a:gd name="adj2" fmla="val 5032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/>
          <p:cNvSpPr txBox="1"/>
          <p:nvPr/>
        </p:nvSpPr>
        <p:spPr>
          <a:xfrm>
            <a:off x="4809763" y="231936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Pesimistas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763464" y="2980161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Optimista</a:t>
            </a:r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4230065" y="3135538"/>
            <a:ext cx="4476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814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800" dirty="0"/>
              <a:t>Técnicas de Bloqueo</a:t>
            </a:r>
            <a:endParaRPr lang="es-PE" dirty="0"/>
          </a:p>
        </p:txBody>
      </p:sp>
      <p:sp>
        <p:nvSpPr>
          <p:cNvPr id="4" name="Marcador de texto 3"/>
          <p:cNvSpPr txBox="1">
            <a:spLocks/>
          </p:cNvSpPr>
          <p:nvPr/>
        </p:nvSpPr>
        <p:spPr>
          <a:xfrm>
            <a:off x="137625" y="707131"/>
            <a:ext cx="8520600" cy="1588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El </a:t>
            </a:r>
            <a:r>
              <a:rPr lang="es-PE" b="1" dirty="0"/>
              <a:t>bloqueo</a:t>
            </a:r>
            <a:r>
              <a:rPr lang="es-PE" dirty="0"/>
              <a:t> regula el acceso concurrente a objetos compartidos (buffer de datos).</a:t>
            </a:r>
          </a:p>
          <a:p>
            <a:pPr marL="698400" lvl="1">
              <a:lnSpc>
                <a:spcPct val="150000"/>
              </a:lnSpc>
              <a:spcBef>
                <a:spcPts val="300"/>
              </a:spcBef>
            </a:pPr>
            <a:r>
              <a:rPr lang="es-PE" b="1" dirty="0"/>
              <a:t>Granularidad</a:t>
            </a:r>
            <a:r>
              <a:rPr lang="es-PE" dirty="0"/>
              <a:t>: pueden aplicarse a diferentes unidades de dato.</a:t>
            </a:r>
          </a:p>
          <a:p>
            <a:pPr marL="380900" lvl="1" indent="0">
              <a:lnSpc>
                <a:spcPct val="150000"/>
              </a:lnSpc>
              <a:spcBef>
                <a:spcPts val="300"/>
              </a:spcBef>
              <a:buNone/>
            </a:pPr>
            <a:endParaRPr lang="es-PE" dirty="0"/>
          </a:p>
          <a:p>
            <a:pPr marL="380900" lvl="1" indent="0">
              <a:lnSpc>
                <a:spcPct val="150000"/>
              </a:lnSpc>
              <a:spcBef>
                <a:spcPts val="300"/>
              </a:spcBef>
              <a:buNone/>
            </a:pPr>
            <a:endParaRPr lang="es-PE" dirty="0"/>
          </a:p>
        </p:txBody>
      </p:sp>
      <p:sp>
        <p:nvSpPr>
          <p:cNvPr id="6" name="Elipse 5"/>
          <p:cNvSpPr/>
          <p:nvPr/>
        </p:nvSpPr>
        <p:spPr>
          <a:xfrm>
            <a:off x="311625" y="2181225"/>
            <a:ext cx="3069750" cy="27717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Elipse 6"/>
          <p:cNvSpPr/>
          <p:nvPr/>
        </p:nvSpPr>
        <p:spPr>
          <a:xfrm>
            <a:off x="438149" y="2762249"/>
            <a:ext cx="2800351" cy="21907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Elipse 7"/>
          <p:cNvSpPr/>
          <p:nvPr/>
        </p:nvSpPr>
        <p:spPr>
          <a:xfrm>
            <a:off x="676275" y="3400425"/>
            <a:ext cx="2247900" cy="15525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Elipse 8"/>
          <p:cNvSpPr/>
          <p:nvPr/>
        </p:nvSpPr>
        <p:spPr>
          <a:xfrm>
            <a:off x="1104900" y="4114799"/>
            <a:ext cx="1419226" cy="8381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/>
          <p:cNvSpPr txBox="1"/>
          <p:nvPr/>
        </p:nvSpPr>
        <p:spPr>
          <a:xfrm>
            <a:off x="1190625" y="2390775"/>
            <a:ext cx="14157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500" dirty="0"/>
              <a:t>Base de datos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538477" y="2957346"/>
            <a:ext cx="7200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500" dirty="0"/>
              <a:t>Tabla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420656" y="3657064"/>
            <a:ext cx="9557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500" dirty="0"/>
              <a:t>Registro 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468746" y="4380008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500" dirty="0"/>
              <a:t>Campo </a:t>
            </a:r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4024503" y="2390775"/>
            <a:ext cx="14098" cy="2312398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338828" y="2362200"/>
            <a:ext cx="404309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bg2">
                    <a:lumMod val="50000"/>
                  </a:schemeClr>
                </a:solidFill>
              </a:rPr>
              <a:t>Grano más fino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bg2">
                    <a:lumMod val="50000"/>
                  </a:schemeClr>
                </a:solidFill>
              </a:rPr>
              <a:t>Mayor concurrencia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bg2">
                    <a:lumMod val="50000"/>
                  </a:schemeClr>
                </a:solidFill>
              </a:rPr>
              <a:t>Mayores posibilidades de interbloqueo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bg2">
                    <a:lumMod val="50000"/>
                  </a:schemeClr>
                </a:solidFill>
              </a:rPr>
              <a:t>Mas costos de manejo de concurrencia</a:t>
            </a:r>
          </a:p>
        </p:txBody>
      </p:sp>
    </p:spTree>
    <p:extLst>
      <p:ext uri="{BB962C8B-B14F-4D97-AF65-F5344CB8AC3E}">
        <p14:creationId xmlns:p14="http://schemas.microsoft.com/office/powerpoint/2010/main" val="132424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897670" y="216621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8740922"/>
                  </p:ext>
                </p:extLst>
              </p:nvPr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b="1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8740922"/>
                  </p:ext>
                </p:extLst>
              </p:nvPr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01493" r="-101493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146584"/>
              </p:ext>
            </p:extLst>
          </p:nvPr>
        </p:nvGraphicFramePr>
        <p:xfrm>
          <a:off x="897670" y="325134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35055">
                  <a:extLst>
                    <a:ext uri="{9D8B030D-6E8A-4147-A177-3AD203B41FA5}">
                      <a16:colId xmlns:a16="http://schemas.microsoft.com/office/drawing/2014/main" val="624785960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0142"/>
                  </a:ext>
                </a:extLst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1070009" y="1642997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/>
              <a:t>Memoria Principal </a:t>
            </a:r>
          </a:p>
          <a:p>
            <a:pPr algn="ctr"/>
            <a:r>
              <a:rPr lang="es-PE" sz="1600" dirty="0"/>
              <a:t>(compartida)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4465321" y="2360893"/>
            <a:ext cx="1415642" cy="70996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/>
              <p:cNvSpPr txBox="1"/>
              <p:nvPr/>
            </p:nvSpPr>
            <p:spPr>
              <a:xfrm>
                <a:off x="4352634" y="2017265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36" name="CuadroTex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634" y="2017265"/>
                <a:ext cx="1717137" cy="307777"/>
              </a:xfrm>
              <a:prstGeom prst="rect">
                <a:avLst/>
              </a:prstGeom>
              <a:blipFill>
                <a:blip r:embed="rId3"/>
                <a:stretch>
                  <a:fillRect l="-1064"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Marcador de texto 3"/>
          <p:cNvSpPr txBox="1">
            <a:spLocks/>
          </p:cNvSpPr>
          <p:nvPr/>
        </p:nvSpPr>
        <p:spPr>
          <a:xfrm>
            <a:off x="137625" y="707131"/>
            <a:ext cx="8520600" cy="76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Exclusivo (Protocolo PX)</a:t>
            </a:r>
          </a:p>
        </p:txBody>
      </p:sp>
      <p:sp>
        <p:nvSpPr>
          <p:cNvPr id="27" name="Marco 26"/>
          <p:cNvSpPr/>
          <p:nvPr/>
        </p:nvSpPr>
        <p:spPr>
          <a:xfrm>
            <a:off x="3510821" y="4156182"/>
            <a:ext cx="2122208" cy="709968"/>
          </a:xfrm>
          <a:prstGeom prst="fram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>
                <a:solidFill>
                  <a:schemeClr val="bg2">
                    <a:lumMod val="50000"/>
                  </a:schemeClr>
                </a:solidFill>
              </a:rPr>
              <a:t>Concurrence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</a:rPr>
              <a:t> Manager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5343234" y="3515130"/>
                <a:ext cx="13404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b="1" dirty="0"/>
                  <a:t> XREAD(R)</a:t>
                </a:r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4" y="3515130"/>
                <a:ext cx="1340432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ector recto de flecha 28"/>
          <p:cNvCxnSpPr>
            <a:stCxn id="27" idx="0"/>
          </p:cNvCxnSpPr>
          <p:nvPr/>
        </p:nvCxnSpPr>
        <p:spPr>
          <a:xfrm flipV="1">
            <a:off x="4571925" y="3822907"/>
            <a:ext cx="1061104" cy="333275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865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897670" y="216621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b="1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01493" r="-101493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897670" y="325134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35055">
                  <a:extLst>
                    <a:ext uri="{9D8B030D-6E8A-4147-A177-3AD203B41FA5}">
                      <a16:colId xmlns:a16="http://schemas.microsoft.com/office/drawing/2014/main" val="624785960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0142"/>
                  </a:ext>
                </a:extLst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1070009" y="1642997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/>
              <a:t>Memoria Principal </a:t>
            </a:r>
          </a:p>
          <a:p>
            <a:pPr algn="ctr"/>
            <a:r>
              <a:rPr lang="es-PE" sz="1600" dirty="0"/>
              <a:t>(compartida)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4465321" y="2360893"/>
            <a:ext cx="1415642" cy="70996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/>
              <p:cNvSpPr txBox="1"/>
              <p:nvPr/>
            </p:nvSpPr>
            <p:spPr>
              <a:xfrm>
                <a:off x="4352634" y="2017265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36" name="CuadroTex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634" y="2017265"/>
                <a:ext cx="1717137" cy="307777"/>
              </a:xfrm>
              <a:prstGeom prst="rect">
                <a:avLst/>
              </a:prstGeom>
              <a:blipFill>
                <a:blip r:embed="rId3"/>
                <a:stretch>
                  <a:fillRect l="-1064"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Marcador de texto 3"/>
          <p:cNvSpPr txBox="1">
            <a:spLocks/>
          </p:cNvSpPr>
          <p:nvPr/>
        </p:nvSpPr>
        <p:spPr>
          <a:xfrm>
            <a:off x="137625" y="707131"/>
            <a:ext cx="8520600" cy="76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Exclusivo (Protocolo PX)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Elipse 19"/>
              <p:cNvSpPr/>
              <p:nvPr/>
            </p:nvSpPr>
            <p:spPr>
              <a:xfrm>
                <a:off x="4632885" y="2499930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𝑹𝒊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20" name="Elips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85" y="2499930"/>
                <a:ext cx="507694" cy="40938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 recto de flecha 20"/>
          <p:cNvCxnSpPr>
            <a:stCxn id="20" idx="2"/>
          </p:cNvCxnSpPr>
          <p:nvPr/>
        </p:nvCxnSpPr>
        <p:spPr>
          <a:xfrm flipH="1" flipV="1">
            <a:off x="2606040" y="2674620"/>
            <a:ext cx="2026845" cy="30003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o 26"/>
          <p:cNvSpPr/>
          <p:nvPr/>
        </p:nvSpPr>
        <p:spPr>
          <a:xfrm>
            <a:off x="3510821" y="4156182"/>
            <a:ext cx="2122208" cy="709968"/>
          </a:xfrm>
          <a:prstGeom prst="fram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>
                <a:solidFill>
                  <a:schemeClr val="bg2">
                    <a:lumMod val="50000"/>
                  </a:schemeClr>
                </a:solidFill>
              </a:rPr>
              <a:t>Concurrence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</a:rPr>
              <a:t> Manager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5343234" y="3515130"/>
                <a:ext cx="13404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b="1" dirty="0"/>
                  <a:t> XREAD(R)</a:t>
                </a:r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4" y="3515130"/>
                <a:ext cx="1340432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ector recto de flecha 28"/>
          <p:cNvCxnSpPr>
            <a:stCxn id="27" idx="0"/>
          </p:cNvCxnSpPr>
          <p:nvPr/>
        </p:nvCxnSpPr>
        <p:spPr>
          <a:xfrm flipV="1">
            <a:off x="4571925" y="3822907"/>
            <a:ext cx="1061104" cy="333275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2506980" y="2909315"/>
            <a:ext cx="1744980" cy="1246867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37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897670" y="216621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b="1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01493" r="-101493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897670" y="325134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35055">
                  <a:extLst>
                    <a:ext uri="{9D8B030D-6E8A-4147-A177-3AD203B41FA5}">
                      <a16:colId xmlns:a16="http://schemas.microsoft.com/office/drawing/2014/main" val="624785960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0142"/>
                  </a:ext>
                </a:extLst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1070009" y="1642997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/>
              <a:t>Memoria Principal </a:t>
            </a:r>
          </a:p>
          <a:p>
            <a:pPr algn="ctr"/>
            <a:r>
              <a:rPr lang="es-PE" sz="1600" dirty="0"/>
              <a:t>(compartida)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4465321" y="2360893"/>
            <a:ext cx="1415642" cy="70996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/>
              <p:cNvSpPr txBox="1"/>
              <p:nvPr/>
            </p:nvSpPr>
            <p:spPr>
              <a:xfrm>
                <a:off x="4352634" y="2017265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36" name="CuadroTex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634" y="2017265"/>
                <a:ext cx="1717137" cy="307777"/>
              </a:xfrm>
              <a:prstGeom prst="rect">
                <a:avLst/>
              </a:prstGeom>
              <a:blipFill>
                <a:blip r:embed="rId3"/>
                <a:stretch>
                  <a:fillRect l="-1064"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Marcador de texto 3"/>
          <p:cNvSpPr txBox="1">
            <a:spLocks/>
          </p:cNvSpPr>
          <p:nvPr/>
        </p:nvSpPr>
        <p:spPr>
          <a:xfrm>
            <a:off x="137625" y="707131"/>
            <a:ext cx="8520600" cy="70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Exclusivo (Protocolo PX)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Elipse 19"/>
              <p:cNvSpPr/>
              <p:nvPr/>
            </p:nvSpPr>
            <p:spPr>
              <a:xfrm>
                <a:off x="4632885" y="2499930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𝑹𝒊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20" name="Elips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85" y="2499930"/>
                <a:ext cx="507694" cy="40938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 recto de flecha 20"/>
          <p:cNvCxnSpPr>
            <a:stCxn id="20" idx="2"/>
          </p:cNvCxnSpPr>
          <p:nvPr/>
        </p:nvCxnSpPr>
        <p:spPr>
          <a:xfrm flipH="1" flipV="1">
            <a:off x="2606040" y="2674620"/>
            <a:ext cx="2026845" cy="30003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o 26"/>
          <p:cNvSpPr/>
          <p:nvPr/>
        </p:nvSpPr>
        <p:spPr>
          <a:xfrm>
            <a:off x="3510821" y="4156182"/>
            <a:ext cx="2122208" cy="709968"/>
          </a:xfrm>
          <a:prstGeom prst="fram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>
                <a:solidFill>
                  <a:schemeClr val="bg2">
                    <a:lumMod val="50000"/>
                  </a:schemeClr>
                </a:solidFill>
              </a:rPr>
              <a:t>Concurrence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</a:rPr>
              <a:t> Manager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5343234" y="3515130"/>
                <a:ext cx="13404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b="1" dirty="0"/>
                  <a:t> XREAD(R)</a:t>
                </a:r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4" y="3515130"/>
                <a:ext cx="1340432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ector recto de flecha 28"/>
          <p:cNvCxnSpPr>
            <a:stCxn id="27" idx="0"/>
          </p:cNvCxnSpPr>
          <p:nvPr/>
        </p:nvCxnSpPr>
        <p:spPr>
          <a:xfrm flipV="1">
            <a:off x="4571925" y="3822907"/>
            <a:ext cx="1061104" cy="333275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2506980" y="2909315"/>
            <a:ext cx="1744980" cy="1246867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5980112" y="4286498"/>
                <a:ext cx="9429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latin typeface="Cambria Math" panose="02040503050406030204" pitchFamily="18" charset="0"/>
                        </a:rPr>
                        <m:t>𝑻𝒋</m:t>
                      </m:r>
                      <m:r>
                        <a:rPr lang="es-PE" b="1" i="1" dirty="0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s-PE" b="1" i="1" dirty="0" smtClean="0">
                          <a:latin typeface="Cambria Math" panose="02040503050406030204" pitchFamily="18" charset="0"/>
                        </a:rPr>
                        <m:t>𝑻𝒏</m:t>
                      </m:r>
                    </m:oMath>
                  </m:oMathPara>
                </a14:m>
                <a:endParaRPr lang="es-PE" b="1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112" y="4286498"/>
                <a:ext cx="942950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angular 3"/>
          <p:cNvCxnSpPr/>
          <p:nvPr/>
        </p:nvCxnSpPr>
        <p:spPr>
          <a:xfrm>
            <a:off x="5633029" y="4280657"/>
            <a:ext cx="1568284" cy="354984"/>
          </a:xfrm>
          <a:prstGeom prst="bentConnector3">
            <a:avLst>
              <a:gd name="adj1" fmla="val 1580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5901803" y="4619107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dirty="0"/>
              <a:t>Cola de espera</a:t>
            </a:r>
          </a:p>
        </p:txBody>
      </p:sp>
    </p:spTree>
    <p:extLst>
      <p:ext uri="{BB962C8B-B14F-4D97-AF65-F5344CB8AC3E}">
        <p14:creationId xmlns:p14="http://schemas.microsoft.com/office/powerpoint/2010/main" val="1864693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137625" y="707131"/>
            <a:ext cx="8520600" cy="76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Exclusivo (Protocolo PX)</a:t>
            </a:r>
          </a:p>
          <a:p>
            <a:pPr marL="36000">
              <a:lnSpc>
                <a:spcPct val="150000"/>
              </a:lnSpc>
              <a:spcBef>
                <a:spcPts val="300"/>
              </a:spcBef>
            </a:pPr>
            <a:endParaRPr lang="es-PE" dirty="0"/>
          </a:p>
          <a:p>
            <a:pPr marL="380900" lvl="1" indent="0">
              <a:lnSpc>
                <a:spcPct val="150000"/>
              </a:lnSpc>
              <a:spcBef>
                <a:spcPts val="300"/>
              </a:spcBef>
              <a:buNone/>
            </a:pPr>
            <a:endParaRPr lang="es-PE" dirty="0"/>
          </a:p>
          <a:p>
            <a:pPr marL="380900" lvl="1" indent="0">
              <a:lnSpc>
                <a:spcPct val="150000"/>
              </a:lnSpc>
              <a:spcBef>
                <a:spcPts val="300"/>
              </a:spcBef>
              <a:buNone/>
            </a:pPr>
            <a:endParaRPr lang="es-PE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983053"/>
              </p:ext>
            </p:extLst>
          </p:nvPr>
        </p:nvGraphicFramePr>
        <p:xfrm>
          <a:off x="1349294" y="1470539"/>
          <a:ext cx="5967662" cy="3334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238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731230">
                  <a:extLst>
                    <a:ext uri="{9D8B030D-6E8A-4147-A177-3AD203B41FA5}">
                      <a16:colId xmlns:a16="http://schemas.microsoft.com/office/drawing/2014/main" val="2361602303"/>
                    </a:ext>
                  </a:extLst>
                </a:gridCol>
                <a:gridCol w="2523194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</a:tblGrid>
              <a:tr h="3025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513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XREAD(R)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COPY R.F INTO ATEMP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  <a:tr h="3125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XREAD(R)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765865"/>
                  </a:ext>
                </a:extLst>
              </a:tr>
              <a:tr h="513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XWRITE(R):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REPLACE R.F BY ATEMP + 1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i="1" dirty="0" err="1">
                          <a:solidFill>
                            <a:srgbClr val="FF0000"/>
                          </a:solidFill>
                        </a:rPr>
                        <a:t>wait</a:t>
                      </a:r>
                      <a:endParaRPr lang="es-PE" sz="1100" i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368087"/>
                  </a:ext>
                </a:extLst>
              </a:tr>
              <a:tr h="3125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XRELEASE(R)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i="1" dirty="0" err="1">
                          <a:solidFill>
                            <a:srgbClr val="FF0000"/>
                          </a:solidFill>
                        </a:rPr>
                        <a:t>wait</a:t>
                      </a:r>
                      <a:endParaRPr lang="es-PE" sz="1100" i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512877"/>
                  </a:ext>
                </a:extLst>
              </a:tr>
              <a:tr h="513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i="1" dirty="0">
                          <a:solidFill>
                            <a:srgbClr val="FF0000"/>
                          </a:solidFill>
                        </a:rPr>
                        <a:t>(reinicia </a:t>
                      </a:r>
                      <a:r>
                        <a:rPr lang="es-PE" sz="1100" i="0" dirty="0">
                          <a:solidFill>
                            <a:srgbClr val="FF0000"/>
                          </a:solidFill>
                        </a:rPr>
                        <a:t>XREAD(R))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COPY R.F INTO BTEMP</a:t>
                      </a:r>
                      <a:r>
                        <a:rPr lang="es-PE" sz="1100" i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s-PE" sz="11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784389"/>
                  </a:ext>
                </a:extLst>
              </a:tr>
              <a:tr h="4623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XWRITE(R):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REPLACE R.F BY BTEMP*2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52014"/>
                  </a:ext>
                </a:extLst>
              </a:tr>
              <a:tr h="3694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XRELEASE(R)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953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701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897670" y="216621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b="1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01493" r="-101493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897670" y="325134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35055">
                  <a:extLst>
                    <a:ext uri="{9D8B030D-6E8A-4147-A177-3AD203B41FA5}">
                      <a16:colId xmlns:a16="http://schemas.microsoft.com/office/drawing/2014/main" val="624785960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0142"/>
                  </a:ext>
                </a:extLst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1049181" y="1616882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/>
              <a:t>Memoria Principal </a:t>
            </a:r>
          </a:p>
          <a:p>
            <a:pPr algn="ctr"/>
            <a:r>
              <a:rPr lang="es-PE" sz="1600" dirty="0"/>
              <a:t>(compartida)</a:t>
            </a:r>
          </a:p>
        </p:txBody>
      </p:sp>
      <p:sp>
        <p:nvSpPr>
          <p:cNvPr id="19" name="Marcador de texto 3"/>
          <p:cNvSpPr txBox="1">
            <a:spLocks/>
          </p:cNvSpPr>
          <p:nvPr/>
        </p:nvSpPr>
        <p:spPr>
          <a:xfrm>
            <a:off x="137625" y="707131"/>
            <a:ext cx="8520600" cy="70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Compartido (Protocolo PS)</a:t>
            </a:r>
          </a:p>
        </p:txBody>
      </p:sp>
      <p:sp>
        <p:nvSpPr>
          <p:cNvPr id="27" name="Marco 26"/>
          <p:cNvSpPr/>
          <p:nvPr/>
        </p:nvSpPr>
        <p:spPr>
          <a:xfrm>
            <a:off x="3510821" y="4156182"/>
            <a:ext cx="2122208" cy="709968"/>
          </a:xfrm>
          <a:prstGeom prst="fram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>
                <a:solidFill>
                  <a:schemeClr val="bg2">
                    <a:lumMod val="50000"/>
                  </a:schemeClr>
                </a:solidFill>
              </a:rPr>
              <a:t>Concurrence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</a:rPr>
              <a:t> Manager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5343234" y="3515130"/>
                <a:ext cx="13404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b="1" dirty="0"/>
                  <a:t> SREAD(R)</a:t>
                </a:r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4" y="3515130"/>
                <a:ext cx="1340432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de flecha 15"/>
          <p:cNvCxnSpPr/>
          <p:nvPr/>
        </p:nvCxnSpPr>
        <p:spPr>
          <a:xfrm flipV="1">
            <a:off x="4571925" y="3822907"/>
            <a:ext cx="1061104" cy="333275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7B900D4-F1A2-45D3-A41F-995ED344E1F4}"/>
              </a:ext>
            </a:extLst>
          </p:cNvPr>
          <p:cNvSpPr/>
          <p:nvPr/>
        </p:nvSpPr>
        <p:spPr>
          <a:xfrm>
            <a:off x="4465321" y="1677496"/>
            <a:ext cx="1415642" cy="7099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2754D40-CA63-4F4F-A61F-6B238A5CF941}"/>
                  </a:ext>
                </a:extLst>
              </p:cNvPr>
              <p:cNvSpPr txBox="1"/>
              <p:nvPr/>
            </p:nvSpPr>
            <p:spPr>
              <a:xfrm>
                <a:off x="5880963" y="1834327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2754D40-CA63-4F4F-A61F-6B238A5CF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63" y="1834327"/>
                <a:ext cx="1717137" cy="307777"/>
              </a:xfrm>
              <a:prstGeom prst="rect">
                <a:avLst/>
              </a:prstGeom>
              <a:blipFill>
                <a:blip r:embed="rId8"/>
                <a:stretch>
                  <a:fillRect l="-1068"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467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¿Qué es una transacción?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898582" cy="4031087"/>
          </a:xfrm>
        </p:spPr>
        <p:txBody>
          <a:bodyPr>
            <a:normAutofit fontScale="92500" lnSpcReduction="10000"/>
          </a:bodyPr>
          <a:lstStyle/>
          <a:p>
            <a:pPr marL="252000" indent="-252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dirty="0"/>
              <a:t>Un conjunto de operaciones de acceso a base de datos que conforman una unida lógica de trabajo.</a:t>
            </a:r>
          </a:p>
          <a:p>
            <a:pPr marL="252000" indent="-252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dirty="0"/>
              <a:t>El SGBD debe garantizar que se realicen adecuadamente a pesar de la existencia de fallos.</a:t>
            </a:r>
          </a:p>
          <a:p>
            <a:pPr marL="252000" indent="-252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dirty="0"/>
              <a:t>Puede iniciar con una instrucción BEGIN TRANSACTION (depende del SGBD).</a:t>
            </a:r>
          </a:p>
          <a:p>
            <a:pPr marL="252000" indent="-252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dirty="0"/>
              <a:t>Hay dos operaciones obligatorias:</a:t>
            </a:r>
          </a:p>
          <a:p>
            <a:pPr marL="986400" lvl="1" indent="-252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dirty="0"/>
              <a:t>COMMIT: transacción exitosa, los cambios se deben hacer efectivos (persistencia)</a:t>
            </a:r>
          </a:p>
          <a:p>
            <a:pPr marL="986400" lvl="1" indent="-252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dirty="0"/>
              <a:t>ROLLBACK: transacción no exitosa, los cambios se deben deshacer.</a:t>
            </a:r>
          </a:p>
          <a:p>
            <a:pPr marL="457200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PE" dirty="0"/>
              <a:t> </a:t>
            </a:r>
            <a:br>
              <a:rPr lang="es-PE" dirty="0"/>
            </a:b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0917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897670" y="216621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b="1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01493" r="-101493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897670" y="325134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35055">
                  <a:extLst>
                    <a:ext uri="{9D8B030D-6E8A-4147-A177-3AD203B41FA5}">
                      <a16:colId xmlns:a16="http://schemas.microsoft.com/office/drawing/2014/main" val="624785960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0142"/>
                  </a:ext>
                </a:extLst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1070009" y="1642997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/>
              <a:t>Memoria Principal </a:t>
            </a:r>
          </a:p>
          <a:p>
            <a:pPr algn="ctr"/>
            <a:r>
              <a:rPr lang="es-PE" sz="1600" dirty="0"/>
              <a:t>(compartida)</a:t>
            </a:r>
          </a:p>
        </p:txBody>
      </p:sp>
      <p:sp>
        <p:nvSpPr>
          <p:cNvPr id="19" name="Marcador de texto 3"/>
          <p:cNvSpPr txBox="1">
            <a:spLocks/>
          </p:cNvSpPr>
          <p:nvPr/>
        </p:nvSpPr>
        <p:spPr>
          <a:xfrm>
            <a:off x="137625" y="707131"/>
            <a:ext cx="8520600" cy="70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Compartido (Protocolo PS)</a:t>
            </a:r>
          </a:p>
        </p:txBody>
      </p:sp>
      <p:sp>
        <p:nvSpPr>
          <p:cNvPr id="27" name="Marco 26"/>
          <p:cNvSpPr/>
          <p:nvPr/>
        </p:nvSpPr>
        <p:spPr>
          <a:xfrm>
            <a:off x="3510821" y="4156182"/>
            <a:ext cx="2122208" cy="709968"/>
          </a:xfrm>
          <a:prstGeom prst="fram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>
                <a:solidFill>
                  <a:schemeClr val="bg2">
                    <a:lumMod val="50000"/>
                  </a:schemeClr>
                </a:solidFill>
              </a:rPr>
              <a:t>Concurrence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</a:rPr>
              <a:t> Manager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5343234" y="3515130"/>
                <a:ext cx="13404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b="1" dirty="0"/>
                  <a:t> SREAD(R)</a:t>
                </a:r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4" y="3515130"/>
                <a:ext cx="1340432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de flecha 15"/>
          <p:cNvCxnSpPr/>
          <p:nvPr/>
        </p:nvCxnSpPr>
        <p:spPr>
          <a:xfrm flipV="1">
            <a:off x="4571925" y="3822907"/>
            <a:ext cx="1061104" cy="333275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2506980" y="2909315"/>
            <a:ext cx="1744980" cy="1246867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7B900D4-F1A2-45D3-A41F-995ED344E1F4}"/>
              </a:ext>
            </a:extLst>
          </p:cNvPr>
          <p:cNvSpPr/>
          <p:nvPr/>
        </p:nvSpPr>
        <p:spPr>
          <a:xfrm>
            <a:off x="4465321" y="1677496"/>
            <a:ext cx="1415642" cy="7099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2754D40-CA63-4F4F-A61F-6B238A5CF941}"/>
                  </a:ext>
                </a:extLst>
              </p:cNvPr>
              <p:cNvSpPr txBox="1"/>
              <p:nvPr/>
            </p:nvSpPr>
            <p:spPr>
              <a:xfrm>
                <a:off x="5880963" y="1834327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2754D40-CA63-4F4F-A61F-6B238A5CF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63" y="1834327"/>
                <a:ext cx="1717137" cy="307777"/>
              </a:xfrm>
              <a:prstGeom prst="rect">
                <a:avLst/>
              </a:prstGeom>
              <a:blipFill>
                <a:blip r:embed="rId8"/>
                <a:stretch>
                  <a:fillRect l="-1068"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8E7FEBD-2CFB-4D71-9134-0661D1FC4CC9}"/>
              </a:ext>
            </a:extLst>
          </p:cNvPr>
          <p:cNvCxnSpPr/>
          <p:nvPr/>
        </p:nvCxnSpPr>
        <p:spPr>
          <a:xfrm>
            <a:off x="2506980" y="2909315"/>
            <a:ext cx="1744980" cy="1246867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E516A126-177C-44D5-BBE0-FDF471DD870D}"/>
                  </a:ext>
                </a:extLst>
              </p:cNvPr>
              <p:cNvSpPr/>
              <p:nvPr/>
            </p:nvSpPr>
            <p:spPr>
              <a:xfrm>
                <a:off x="4632885" y="1816533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𝑹𝒊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E516A126-177C-44D5-BBE0-FDF471DD8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85" y="1816533"/>
                <a:ext cx="507694" cy="40938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8DEAA03-7D1D-46E5-BE78-314465459B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2506980" y="2021226"/>
            <a:ext cx="2125905" cy="664222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34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897670" y="216621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b="1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01493" r="-101493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897670" y="325134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35055">
                  <a:extLst>
                    <a:ext uri="{9D8B030D-6E8A-4147-A177-3AD203B41FA5}">
                      <a16:colId xmlns:a16="http://schemas.microsoft.com/office/drawing/2014/main" val="624785960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0142"/>
                  </a:ext>
                </a:extLst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1070009" y="1642997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/>
              <a:t>Memoria Principal </a:t>
            </a:r>
          </a:p>
          <a:p>
            <a:pPr algn="ctr"/>
            <a:r>
              <a:rPr lang="es-PE" sz="1600" dirty="0"/>
              <a:t>(compartida)</a:t>
            </a:r>
          </a:p>
        </p:txBody>
      </p:sp>
      <p:sp>
        <p:nvSpPr>
          <p:cNvPr id="19" name="Marcador de texto 3"/>
          <p:cNvSpPr txBox="1">
            <a:spLocks/>
          </p:cNvSpPr>
          <p:nvPr/>
        </p:nvSpPr>
        <p:spPr>
          <a:xfrm>
            <a:off x="137625" y="707131"/>
            <a:ext cx="8520600" cy="70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Compartido (Protocolo PS)</a:t>
            </a:r>
          </a:p>
        </p:txBody>
      </p:sp>
      <p:sp>
        <p:nvSpPr>
          <p:cNvPr id="27" name="Marco 26"/>
          <p:cNvSpPr/>
          <p:nvPr/>
        </p:nvSpPr>
        <p:spPr>
          <a:xfrm>
            <a:off x="3510821" y="4156182"/>
            <a:ext cx="2122208" cy="709968"/>
          </a:xfrm>
          <a:prstGeom prst="fram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>
                <a:solidFill>
                  <a:schemeClr val="bg2">
                    <a:lumMod val="50000"/>
                  </a:schemeClr>
                </a:solidFill>
              </a:rPr>
              <a:t>Concurrence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</a:rPr>
              <a:t> Manager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5343234" y="3515130"/>
                <a:ext cx="13404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b="1" dirty="0"/>
                  <a:t> SREAD(R)</a:t>
                </a:r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4" y="3515130"/>
                <a:ext cx="1340432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de flecha 15"/>
          <p:cNvCxnSpPr/>
          <p:nvPr/>
        </p:nvCxnSpPr>
        <p:spPr>
          <a:xfrm flipV="1">
            <a:off x="4571925" y="3822907"/>
            <a:ext cx="1061104" cy="333275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2506980" y="2909315"/>
            <a:ext cx="1744980" cy="1246867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6259336" y="3805055"/>
                <a:ext cx="13456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𝑇𝑠</m:t>
                    </m:r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dirty="0"/>
                  <a:t> SREAD(R)</a:t>
                </a:r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336" y="3805055"/>
                <a:ext cx="1345689" cy="307777"/>
              </a:xfrm>
              <a:prstGeom prst="rect">
                <a:avLst/>
              </a:prstGeom>
              <a:blipFill>
                <a:blip r:embed="rId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cto de flecha 19"/>
          <p:cNvCxnSpPr/>
          <p:nvPr/>
        </p:nvCxnSpPr>
        <p:spPr>
          <a:xfrm flipV="1">
            <a:off x="5633029" y="3975308"/>
            <a:ext cx="643336" cy="236692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85D41F6-B0B9-4203-B7AA-F57A32D90EE5}"/>
              </a:ext>
            </a:extLst>
          </p:cNvPr>
          <p:cNvSpPr/>
          <p:nvPr/>
        </p:nvSpPr>
        <p:spPr>
          <a:xfrm>
            <a:off x="4617721" y="2513293"/>
            <a:ext cx="1415642" cy="70996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7B900D4-F1A2-45D3-A41F-995ED344E1F4}"/>
              </a:ext>
            </a:extLst>
          </p:cNvPr>
          <p:cNvSpPr/>
          <p:nvPr/>
        </p:nvSpPr>
        <p:spPr>
          <a:xfrm>
            <a:off x="4465321" y="1677496"/>
            <a:ext cx="1415642" cy="7099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2754D40-CA63-4F4F-A61F-6B238A5CF941}"/>
                  </a:ext>
                </a:extLst>
              </p:cNvPr>
              <p:cNvSpPr txBox="1"/>
              <p:nvPr/>
            </p:nvSpPr>
            <p:spPr>
              <a:xfrm>
                <a:off x="5880963" y="1834327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2754D40-CA63-4F4F-A61F-6B238A5CF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63" y="1834327"/>
                <a:ext cx="1717137" cy="307777"/>
              </a:xfrm>
              <a:prstGeom prst="rect">
                <a:avLst/>
              </a:prstGeom>
              <a:blipFill>
                <a:blip r:embed="rId8"/>
                <a:stretch>
                  <a:fillRect l="-1068"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3ACC134E-9A90-45C0-BE43-6AB5E3EDE4E6}"/>
                  </a:ext>
                </a:extLst>
              </p:cNvPr>
              <p:cNvSpPr txBox="1"/>
              <p:nvPr/>
            </p:nvSpPr>
            <p:spPr>
              <a:xfrm>
                <a:off x="6001222" y="2754901"/>
                <a:ext cx="1658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dirty="0"/>
                  <a:t>Área de trabajo </a:t>
                </a:r>
                <a14:m>
                  <m:oMath xmlns:m="http://schemas.openxmlformats.org/officeDocument/2006/math"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s-PE" dirty="0"/>
                  <a:t>s</a:t>
                </a:r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3ACC134E-9A90-45C0-BE43-6AB5E3EDE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222" y="2754901"/>
                <a:ext cx="1658596" cy="307777"/>
              </a:xfrm>
              <a:prstGeom prst="rect">
                <a:avLst/>
              </a:prstGeom>
              <a:blipFill>
                <a:blip r:embed="rId9"/>
                <a:stretch>
                  <a:fillRect l="-1099"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B0131124-7332-4001-BB4F-5B7AA0134DC6}"/>
                  </a:ext>
                </a:extLst>
              </p:cNvPr>
              <p:cNvSpPr/>
              <p:nvPr/>
            </p:nvSpPr>
            <p:spPr>
              <a:xfrm>
                <a:off x="4632885" y="1816533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𝑹𝒊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B0131124-7332-4001-BB4F-5B7AA0134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85" y="1816533"/>
                <a:ext cx="507694" cy="40938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7399E01-189B-46F6-889A-7080910A1201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506980" y="2021226"/>
            <a:ext cx="2125905" cy="664222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300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897670" y="216621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b="1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01493" r="-101493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897670" y="325134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35055">
                  <a:extLst>
                    <a:ext uri="{9D8B030D-6E8A-4147-A177-3AD203B41FA5}">
                      <a16:colId xmlns:a16="http://schemas.microsoft.com/office/drawing/2014/main" val="624785960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0142"/>
                  </a:ext>
                </a:extLst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1070009" y="1642997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/>
              <a:t>Memoria Principal </a:t>
            </a:r>
          </a:p>
          <a:p>
            <a:pPr algn="ctr"/>
            <a:r>
              <a:rPr lang="es-PE" sz="1600" dirty="0"/>
              <a:t>(compartida)</a:t>
            </a:r>
          </a:p>
        </p:txBody>
      </p:sp>
      <p:sp>
        <p:nvSpPr>
          <p:cNvPr id="19" name="Marcador de texto 3"/>
          <p:cNvSpPr txBox="1">
            <a:spLocks/>
          </p:cNvSpPr>
          <p:nvPr/>
        </p:nvSpPr>
        <p:spPr>
          <a:xfrm>
            <a:off x="137625" y="707131"/>
            <a:ext cx="8520600" cy="70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Compartido (Protocolo PS)</a:t>
            </a:r>
          </a:p>
        </p:txBody>
      </p:sp>
      <p:sp>
        <p:nvSpPr>
          <p:cNvPr id="27" name="Marco 26"/>
          <p:cNvSpPr/>
          <p:nvPr/>
        </p:nvSpPr>
        <p:spPr>
          <a:xfrm>
            <a:off x="3510821" y="4156182"/>
            <a:ext cx="2122208" cy="709968"/>
          </a:xfrm>
          <a:prstGeom prst="fram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>
                <a:solidFill>
                  <a:schemeClr val="bg2">
                    <a:lumMod val="50000"/>
                  </a:schemeClr>
                </a:solidFill>
              </a:rPr>
              <a:t>Concurrence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</a:rPr>
              <a:t> Manager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5343234" y="3515130"/>
                <a:ext cx="13404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b="1" dirty="0"/>
                  <a:t> SREAD(R)</a:t>
                </a:r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4" y="3515130"/>
                <a:ext cx="1340432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de flecha 15"/>
          <p:cNvCxnSpPr/>
          <p:nvPr/>
        </p:nvCxnSpPr>
        <p:spPr>
          <a:xfrm flipV="1">
            <a:off x="4571925" y="3822907"/>
            <a:ext cx="1061104" cy="333275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2506980" y="2909315"/>
            <a:ext cx="1744980" cy="1246867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6259336" y="3805055"/>
                <a:ext cx="13456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𝑇𝑠</m:t>
                    </m:r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dirty="0"/>
                  <a:t> SREAD(R)</a:t>
                </a:r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336" y="3805055"/>
                <a:ext cx="1345689" cy="307777"/>
              </a:xfrm>
              <a:prstGeom prst="rect">
                <a:avLst/>
              </a:prstGeom>
              <a:blipFill>
                <a:blip r:embed="rId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cto de flecha 19"/>
          <p:cNvCxnSpPr/>
          <p:nvPr/>
        </p:nvCxnSpPr>
        <p:spPr>
          <a:xfrm flipV="1">
            <a:off x="5633029" y="3975308"/>
            <a:ext cx="643336" cy="236692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85D41F6-B0B9-4203-B7AA-F57A32D90EE5}"/>
              </a:ext>
            </a:extLst>
          </p:cNvPr>
          <p:cNvSpPr/>
          <p:nvPr/>
        </p:nvSpPr>
        <p:spPr>
          <a:xfrm>
            <a:off x="4617721" y="2513293"/>
            <a:ext cx="1415642" cy="70996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7B900D4-F1A2-45D3-A41F-995ED344E1F4}"/>
              </a:ext>
            </a:extLst>
          </p:cNvPr>
          <p:cNvSpPr/>
          <p:nvPr/>
        </p:nvSpPr>
        <p:spPr>
          <a:xfrm>
            <a:off x="4465321" y="1677496"/>
            <a:ext cx="1415642" cy="7099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2754D40-CA63-4F4F-A61F-6B238A5CF941}"/>
                  </a:ext>
                </a:extLst>
              </p:cNvPr>
              <p:cNvSpPr txBox="1"/>
              <p:nvPr/>
            </p:nvSpPr>
            <p:spPr>
              <a:xfrm>
                <a:off x="5880963" y="1834327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2754D40-CA63-4F4F-A61F-6B238A5CF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63" y="1834327"/>
                <a:ext cx="1717137" cy="307777"/>
              </a:xfrm>
              <a:prstGeom prst="rect">
                <a:avLst/>
              </a:prstGeom>
              <a:blipFill>
                <a:blip r:embed="rId8"/>
                <a:stretch>
                  <a:fillRect l="-1068"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3ACC134E-9A90-45C0-BE43-6AB5E3EDE4E6}"/>
                  </a:ext>
                </a:extLst>
              </p:cNvPr>
              <p:cNvSpPr txBox="1"/>
              <p:nvPr/>
            </p:nvSpPr>
            <p:spPr>
              <a:xfrm>
                <a:off x="6001222" y="2754901"/>
                <a:ext cx="1658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dirty="0"/>
                  <a:t>Área de trabajo </a:t>
                </a:r>
                <a14:m>
                  <m:oMath xmlns:m="http://schemas.openxmlformats.org/officeDocument/2006/math"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s-PE" dirty="0"/>
                  <a:t>s</a:t>
                </a:r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3ACC134E-9A90-45C0-BE43-6AB5E3EDE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222" y="2754901"/>
                <a:ext cx="1658596" cy="307777"/>
              </a:xfrm>
              <a:prstGeom prst="rect">
                <a:avLst/>
              </a:prstGeom>
              <a:blipFill>
                <a:blip r:embed="rId9"/>
                <a:stretch>
                  <a:fillRect l="-1099"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6DB5D276-C1DD-455A-8F6D-E7F7FD803201}"/>
                  </a:ext>
                </a:extLst>
              </p:cNvPr>
              <p:cNvSpPr/>
              <p:nvPr/>
            </p:nvSpPr>
            <p:spPr>
              <a:xfrm>
                <a:off x="4632885" y="1816533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𝑹𝒊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6DB5D276-C1DD-455A-8F6D-E7F7FD803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85" y="1816533"/>
                <a:ext cx="507694" cy="40938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A68C930B-7D19-4352-A8AB-B45597A2D38D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2506980" y="2021226"/>
            <a:ext cx="2125905" cy="664222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1D1B26C5-1B2C-41FB-AAE5-8ACDE7FD882B}"/>
                  </a:ext>
                </a:extLst>
              </p:cNvPr>
              <p:cNvSpPr/>
              <p:nvPr/>
            </p:nvSpPr>
            <p:spPr>
              <a:xfrm>
                <a:off x="4744799" y="2620871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𝑹𝒔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1D1B26C5-1B2C-41FB-AAE5-8ACDE7FD8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799" y="2620871"/>
                <a:ext cx="507694" cy="40938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D40520AB-37C4-47FE-9812-1A74A314F754}"/>
              </a:ext>
            </a:extLst>
          </p:cNvPr>
          <p:cNvCxnSpPr>
            <a:cxnSpLocks/>
            <a:stCxn id="30" idx="2"/>
          </p:cNvCxnSpPr>
          <p:nvPr/>
        </p:nvCxnSpPr>
        <p:spPr>
          <a:xfrm flipH="1" flipV="1">
            <a:off x="2529390" y="2760383"/>
            <a:ext cx="2215409" cy="65181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765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4617721" y="2513293"/>
            <a:ext cx="1415642" cy="70996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897670" y="216621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b="1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01493" r="-101493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897670" y="325134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35055">
                  <a:extLst>
                    <a:ext uri="{9D8B030D-6E8A-4147-A177-3AD203B41FA5}">
                      <a16:colId xmlns:a16="http://schemas.microsoft.com/office/drawing/2014/main" val="624785960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0142"/>
                  </a:ext>
                </a:extLst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1070009" y="1642997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/>
              <a:t>Memoria Principal </a:t>
            </a:r>
          </a:p>
          <a:p>
            <a:pPr algn="ctr"/>
            <a:r>
              <a:rPr lang="es-PE" sz="1600" dirty="0"/>
              <a:t>(compartida)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4465321" y="1677496"/>
            <a:ext cx="1415642" cy="7099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/>
              <p:cNvSpPr txBox="1"/>
              <p:nvPr/>
            </p:nvSpPr>
            <p:spPr>
              <a:xfrm>
                <a:off x="5880963" y="1834327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36" name="CuadroTex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63" y="1834327"/>
                <a:ext cx="1717137" cy="307777"/>
              </a:xfrm>
              <a:prstGeom prst="rect">
                <a:avLst/>
              </a:prstGeom>
              <a:blipFill>
                <a:blip r:embed="rId3"/>
                <a:stretch>
                  <a:fillRect l="-1068"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Marcador de texto 3"/>
          <p:cNvSpPr txBox="1">
            <a:spLocks/>
          </p:cNvSpPr>
          <p:nvPr/>
        </p:nvSpPr>
        <p:spPr>
          <a:xfrm>
            <a:off x="137625" y="707131"/>
            <a:ext cx="8520600" cy="70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Compartido (Protocolo PS)</a:t>
            </a:r>
          </a:p>
        </p:txBody>
      </p:sp>
      <p:sp>
        <p:nvSpPr>
          <p:cNvPr id="27" name="Marco 26"/>
          <p:cNvSpPr/>
          <p:nvPr/>
        </p:nvSpPr>
        <p:spPr>
          <a:xfrm>
            <a:off x="3510821" y="4156182"/>
            <a:ext cx="2122208" cy="709968"/>
          </a:xfrm>
          <a:prstGeom prst="fram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>
                <a:solidFill>
                  <a:schemeClr val="bg2">
                    <a:lumMod val="50000"/>
                  </a:schemeClr>
                </a:solidFill>
              </a:rPr>
              <a:t>Concurrence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</a:rPr>
              <a:t> Manager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/>
              <p:cNvSpPr txBox="1"/>
              <p:nvPr/>
            </p:nvSpPr>
            <p:spPr>
              <a:xfrm>
                <a:off x="6001222" y="2754901"/>
                <a:ext cx="1658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dirty="0"/>
                  <a:t>Área de trabajo </a:t>
                </a:r>
                <a14:m>
                  <m:oMath xmlns:m="http://schemas.openxmlformats.org/officeDocument/2006/math"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s-PE" dirty="0"/>
                  <a:t>s</a:t>
                </a:r>
              </a:p>
            </p:txBody>
          </p:sp>
        </mc:Choice>
        <mc:Fallback xmlns="">
          <p:sp>
            <p:nvSpPr>
              <p:cNvPr id="23" name="Cuadro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222" y="2754901"/>
                <a:ext cx="1658596" cy="307777"/>
              </a:xfrm>
              <a:prstGeom prst="rect">
                <a:avLst/>
              </a:prstGeom>
              <a:blipFill>
                <a:blip r:embed="rId4"/>
                <a:stretch>
                  <a:fillRect l="-1099"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ipse 12"/>
              <p:cNvSpPr/>
              <p:nvPr/>
            </p:nvSpPr>
            <p:spPr>
              <a:xfrm>
                <a:off x="4632885" y="1816533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𝑹𝒊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13" name="Elips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85" y="1816533"/>
                <a:ext cx="507694" cy="40938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/>
          <p:cNvCxnSpPr>
            <a:cxnSpLocks/>
            <a:stCxn id="13" idx="2"/>
          </p:cNvCxnSpPr>
          <p:nvPr/>
        </p:nvCxnSpPr>
        <p:spPr>
          <a:xfrm flipH="1">
            <a:off x="2506980" y="2021226"/>
            <a:ext cx="2125905" cy="664222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5343234" y="3515130"/>
                <a:ext cx="13404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b="1" dirty="0"/>
                  <a:t> SREAD(R)</a:t>
                </a:r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4" y="3515130"/>
                <a:ext cx="1340432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de flecha 15"/>
          <p:cNvCxnSpPr/>
          <p:nvPr/>
        </p:nvCxnSpPr>
        <p:spPr>
          <a:xfrm flipV="1">
            <a:off x="4571925" y="3822907"/>
            <a:ext cx="1061104" cy="333275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2506980" y="2909315"/>
            <a:ext cx="1744980" cy="1246867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6259336" y="3805055"/>
                <a:ext cx="13456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𝑇𝑠</m:t>
                    </m:r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dirty="0"/>
                  <a:t> SREAD(R)</a:t>
                </a:r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336" y="3805055"/>
                <a:ext cx="1345689" cy="307777"/>
              </a:xfrm>
              <a:prstGeom prst="rect">
                <a:avLst/>
              </a:prstGeom>
              <a:blipFill>
                <a:blip r:embed="rId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cto de flecha 19"/>
          <p:cNvCxnSpPr/>
          <p:nvPr/>
        </p:nvCxnSpPr>
        <p:spPr>
          <a:xfrm flipV="1">
            <a:off x="5633029" y="3975308"/>
            <a:ext cx="643336" cy="236692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5980112" y="4286498"/>
                <a:ext cx="9429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latin typeface="Cambria Math" panose="02040503050406030204" pitchFamily="18" charset="0"/>
                        </a:rPr>
                        <m:t>𝑻𝒋</m:t>
                      </m:r>
                      <m:r>
                        <a:rPr lang="es-PE" b="1" i="1" dirty="0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s-PE" b="1" i="1" dirty="0" smtClean="0">
                          <a:latin typeface="Cambria Math" panose="02040503050406030204" pitchFamily="18" charset="0"/>
                        </a:rPr>
                        <m:t>𝑻𝒏</m:t>
                      </m:r>
                    </m:oMath>
                  </m:oMathPara>
                </a14:m>
                <a:endParaRPr lang="es-PE" b="1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112" y="4286498"/>
                <a:ext cx="942950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angular 23"/>
          <p:cNvCxnSpPr/>
          <p:nvPr/>
        </p:nvCxnSpPr>
        <p:spPr>
          <a:xfrm>
            <a:off x="5633029" y="4280657"/>
            <a:ext cx="3078971" cy="368920"/>
          </a:xfrm>
          <a:prstGeom prst="bentConnector3">
            <a:avLst>
              <a:gd name="adj1" fmla="val 8843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5673699" y="4649577"/>
            <a:ext cx="3197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1600" dirty="0"/>
              <a:t>Cola de espera de bloqueo exclusivo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50C9EC4-FF62-4E8E-8889-EE9C73D09767}"/>
                  </a:ext>
                </a:extLst>
              </p:cNvPr>
              <p:cNvSpPr/>
              <p:nvPr/>
            </p:nvSpPr>
            <p:spPr>
              <a:xfrm>
                <a:off x="4744799" y="2620871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𝑹𝒔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50C9EC4-FF62-4E8E-8889-EE9C73D09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799" y="2620871"/>
                <a:ext cx="507694" cy="40938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24EDAE2D-F472-4B5E-9633-61FF4A08482E}"/>
              </a:ext>
            </a:extLst>
          </p:cNvPr>
          <p:cNvCxnSpPr>
            <a:cxnSpLocks/>
            <a:stCxn id="26" idx="2"/>
          </p:cNvCxnSpPr>
          <p:nvPr/>
        </p:nvCxnSpPr>
        <p:spPr>
          <a:xfrm flipH="1" flipV="1">
            <a:off x="2529390" y="2760383"/>
            <a:ext cx="2215409" cy="65181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907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137625" y="671131"/>
            <a:ext cx="8520600" cy="76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Compartido (Protocolo PS)</a:t>
            </a:r>
          </a:p>
          <a:p>
            <a:pPr marL="380900" lvl="1" indent="0">
              <a:lnSpc>
                <a:spcPct val="150000"/>
              </a:lnSpc>
              <a:spcBef>
                <a:spcPts val="300"/>
              </a:spcBef>
              <a:buNone/>
            </a:pPr>
            <a:endParaRPr lang="es-PE" dirty="0"/>
          </a:p>
          <a:p>
            <a:pPr marL="380900" lvl="1" indent="0">
              <a:lnSpc>
                <a:spcPct val="150000"/>
              </a:lnSpc>
              <a:spcBef>
                <a:spcPts val="300"/>
              </a:spcBef>
              <a:buNone/>
            </a:pPr>
            <a:endParaRPr lang="es-PE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39008"/>
              </p:ext>
            </p:extLst>
          </p:nvPr>
        </p:nvGraphicFramePr>
        <p:xfrm>
          <a:off x="1984501" y="1379925"/>
          <a:ext cx="5967662" cy="3515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238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731230">
                  <a:extLst>
                    <a:ext uri="{9D8B030D-6E8A-4147-A177-3AD203B41FA5}">
                      <a16:colId xmlns:a16="http://schemas.microsoft.com/office/drawing/2014/main" val="2361602303"/>
                    </a:ext>
                  </a:extLst>
                </a:gridCol>
                <a:gridCol w="2523194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</a:tblGrid>
              <a:tr h="3025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513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SREAD(ACC1)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SUM = SUM + ACC1        (40)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  <a:tr h="3125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SREAD(ACC2)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SUM = SUM + ACC2       (90)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765865"/>
                  </a:ext>
                </a:extLst>
              </a:tr>
              <a:tr h="3125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XREAD(ACC3)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ACC3 = ACC3 – 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XWRITE(ACC3) 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512877"/>
                  </a:ext>
                </a:extLst>
              </a:tr>
              <a:tr h="513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SREAD(ACC3)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i="1" dirty="0" err="1">
                          <a:solidFill>
                            <a:schemeClr val="tx1"/>
                          </a:solidFill>
                        </a:rPr>
                        <a:t>wait</a:t>
                      </a: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784389"/>
                  </a:ext>
                </a:extLst>
              </a:tr>
              <a:tr h="4623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i="1" dirty="0" err="1">
                          <a:solidFill>
                            <a:schemeClr val="tx1"/>
                          </a:solidFill>
                        </a:rPr>
                        <a:t>wait</a:t>
                      </a: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XRELEASE(ACC3)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SREAD(ACC1)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52014"/>
                  </a:ext>
                </a:extLst>
              </a:tr>
              <a:tr h="298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SUM = SUM + ACC3       (110)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953339"/>
                  </a:ext>
                </a:extLst>
              </a:tr>
              <a:tr h="3694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72330"/>
                  </a:ext>
                </a:extLst>
              </a:tr>
            </a:tbl>
          </a:graphicData>
        </a:graphic>
      </p:graphicFrame>
      <p:sp>
        <p:nvSpPr>
          <p:cNvPr id="2" name="Rectángulo 1"/>
          <p:cNvSpPr/>
          <p:nvPr/>
        </p:nvSpPr>
        <p:spPr>
          <a:xfrm>
            <a:off x="577598" y="1410667"/>
            <a:ext cx="935000" cy="1162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PE" sz="1600" dirty="0"/>
              <a:t>ACC1=40</a:t>
            </a:r>
          </a:p>
          <a:p>
            <a:pPr>
              <a:lnSpc>
                <a:spcPct val="150000"/>
              </a:lnSpc>
            </a:pPr>
            <a:r>
              <a:rPr lang="es-PE" sz="1600" dirty="0"/>
              <a:t>ACC2=50</a:t>
            </a:r>
          </a:p>
          <a:p>
            <a:pPr>
              <a:lnSpc>
                <a:spcPct val="150000"/>
              </a:lnSpc>
            </a:pPr>
            <a:r>
              <a:rPr lang="es-PE" sz="1600" dirty="0"/>
              <a:t>ACC3=30</a:t>
            </a:r>
          </a:p>
        </p:txBody>
      </p:sp>
    </p:spTree>
    <p:extLst>
      <p:ext uri="{BB962C8B-B14F-4D97-AF65-F5344CB8AC3E}">
        <p14:creationId xmlns:p14="http://schemas.microsoft.com/office/powerpoint/2010/main" val="1564962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137625" y="671131"/>
            <a:ext cx="8520600" cy="76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Compartido (Protocolo PS)</a:t>
            </a:r>
          </a:p>
          <a:p>
            <a:pPr marL="380900" lvl="1" indent="0">
              <a:lnSpc>
                <a:spcPct val="150000"/>
              </a:lnSpc>
              <a:spcBef>
                <a:spcPts val="300"/>
              </a:spcBef>
              <a:buNone/>
            </a:pPr>
            <a:endParaRPr lang="es-PE" dirty="0"/>
          </a:p>
          <a:p>
            <a:pPr marL="380900" lvl="1" indent="0">
              <a:lnSpc>
                <a:spcPct val="150000"/>
              </a:lnSpc>
              <a:spcBef>
                <a:spcPts val="300"/>
              </a:spcBef>
              <a:buNone/>
            </a:pPr>
            <a:endParaRPr lang="es-PE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01376"/>
              </p:ext>
            </p:extLst>
          </p:nvPr>
        </p:nvGraphicFramePr>
        <p:xfrm>
          <a:off x="2035271" y="1434539"/>
          <a:ext cx="5967662" cy="3365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238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731230">
                  <a:extLst>
                    <a:ext uri="{9D8B030D-6E8A-4147-A177-3AD203B41FA5}">
                      <a16:colId xmlns:a16="http://schemas.microsoft.com/office/drawing/2014/main" val="2361602303"/>
                    </a:ext>
                  </a:extLst>
                </a:gridCol>
                <a:gridCol w="2523194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</a:tblGrid>
              <a:tr h="3548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4503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SREAD(ACC1)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SUM = SUM + ACC1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SREAD(ACC2)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SUM = SUM + ACC2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765865"/>
                  </a:ext>
                </a:extLst>
              </a:tr>
              <a:tr h="586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XREAD(ACC3)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ACC3 = ACC3 – 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XWRITE(ACC3)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368087"/>
                  </a:ext>
                </a:extLst>
              </a:tr>
              <a:tr h="3032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SREAD(ACC1)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512877"/>
                  </a:ext>
                </a:extLst>
              </a:tr>
              <a:tr h="498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XWRITE(ACC1)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784389"/>
                  </a:ext>
                </a:extLst>
              </a:tr>
              <a:tr h="448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SREAD(ACC3)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1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52014"/>
                  </a:ext>
                </a:extLst>
              </a:tr>
              <a:tr h="289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953339"/>
                  </a:ext>
                </a:extLst>
              </a:tr>
            </a:tbl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203410" y="2664829"/>
            <a:ext cx="16722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>
                <a:solidFill>
                  <a:srgbClr val="FF0000"/>
                </a:solidFill>
              </a:rPr>
              <a:t>¿Qué pasa aquí?</a:t>
            </a:r>
            <a:endParaRPr lang="es-PE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450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137625" y="671131"/>
            <a:ext cx="8520600" cy="76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Compartido (Protocolo PS)</a:t>
            </a:r>
          </a:p>
          <a:p>
            <a:pPr marL="380900" lvl="1" indent="0">
              <a:lnSpc>
                <a:spcPct val="150000"/>
              </a:lnSpc>
              <a:spcBef>
                <a:spcPts val="300"/>
              </a:spcBef>
              <a:buNone/>
            </a:pPr>
            <a:endParaRPr lang="es-PE" dirty="0"/>
          </a:p>
          <a:p>
            <a:pPr marL="380900" lvl="1" indent="0">
              <a:lnSpc>
                <a:spcPct val="150000"/>
              </a:lnSpc>
              <a:spcBef>
                <a:spcPts val="300"/>
              </a:spcBef>
              <a:buNone/>
            </a:pPr>
            <a:endParaRPr lang="es-PE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848770"/>
              </p:ext>
            </p:extLst>
          </p:nvPr>
        </p:nvGraphicFramePr>
        <p:xfrm>
          <a:off x="2035272" y="1504065"/>
          <a:ext cx="5967662" cy="3365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238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731230">
                  <a:extLst>
                    <a:ext uri="{9D8B030D-6E8A-4147-A177-3AD203B41FA5}">
                      <a16:colId xmlns:a16="http://schemas.microsoft.com/office/drawing/2014/main" val="2361602303"/>
                    </a:ext>
                  </a:extLst>
                </a:gridCol>
                <a:gridCol w="2523194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</a:tblGrid>
              <a:tr h="3548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4503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SREAD(ACC1)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SUM = SUM + ACC1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SREAD(ACC2)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SUM = SUM + ACC2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765865"/>
                  </a:ext>
                </a:extLst>
              </a:tr>
              <a:tr h="586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XREAD(ACC3)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ACC3 = ACC3 – 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XWRITE(ACC3)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368087"/>
                  </a:ext>
                </a:extLst>
              </a:tr>
              <a:tr h="3032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SREAD(ACC1)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512877"/>
                  </a:ext>
                </a:extLst>
              </a:tr>
              <a:tr h="498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XWRITE(ACC1)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i="1" dirty="0" err="1">
                          <a:solidFill>
                            <a:srgbClr val="FF0000"/>
                          </a:solidFill>
                        </a:rPr>
                        <a:t>wait</a:t>
                      </a:r>
                      <a:endParaRPr lang="es-PE" sz="1100" i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784389"/>
                  </a:ext>
                </a:extLst>
              </a:tr>
              <a:tr h="448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SREAD(ACC3)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i="1" dirty="0" err="1">
                          <a:solidFill>
                            <a:srgbClr val="FF0000"/>
                          </a:solidFill>
                        </a:rPr>
                        <a:t>wait</a:t>
                      </a:r>
                      <a:r>
                        <a:rPr lang="es-PE" sz="11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t6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i="1" dirty="0" err="1">
                          <a:solidFill>
                            <a:srgbClr val="FF0000"/>
                          </a:solidFill>
                        </a:rPr>
                        <a:t>wait</a:t>
                      </a:r>
                      <a:endParaRPr lang="es-PE" sz="1100" i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52014"/>
                  </a:ext>
                </a:extLst>
              </a:tr>
              <a:tr h="289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i="1" dirty="0" err="1">
                          <a:solidFill>
                            <a:srgbClr val="FF0000"/>
                          </a:solidFill>
                        </a:rPr>
                        <a:t>wait</a:t>
                      </a:r>
                      <a:endParaRPr lang="es-PE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t7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i="1" dirty="0" err="1">
                          <a:solidFill>
                            <a:srgbClr val="FF0000"/>
                          </a:solidFill>
                        </a:rPr>
                        <a:t>wait</a:t>
                      </a:r>
                      <a:endParaRPr lang="es-PE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953339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203411" y="2734355"/>
            <a:ext cx="16722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>
                <a:solidFill>
                  <a:srgbClr val="FF0000"/>
                </a:solidFill>
              </a:rPr>
              <a:t>¿Qué pasa aquí?</a:t>
            </a:r>
            <a:endParaRPr lang="es-PE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82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897670" y="216621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b="1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01493" r="-101493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897670" y="325134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35055">
                  <a:extLst>
                    <a:ext uri="{9D8B030D-6E8A-4147-A177-3AD203B41FA5}">
                      <a16:colId xmlns:a16="http://schemas.microsoft.com/office/drawing/2014/main" val="624785960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0142"/>
                  </a:ext>
                </a:extLst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1070009" y="1642997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/>
              <a:t>Memoria Principal </a:t>
            </a:r>
          </a:p>
          <a:p>
            <a:pPr algn="ctr"/>
            <a:r>
              <a:rPr lang="es-PE" sz="1600" dirty="0"/>
              <a:t>(compartida)</a:t>
            </a:r>
          </a:p>
        </p:txBody>
      </p:sp>
      <p:sp>
        <p:nvSpPr>
          <p:cNvPr id="19" name="Marcador de texto 3"/>
          <p:cNvSpPr txBox="1">
            <a:spLocks/>
          </p:cNvSpPr>
          <p:nvPr/>
        </p:nvSpPr>
        <p:spPr>
          <a:xfrm>
            <a:off x="137625" y="707131"/>
            <a:ext cx="8520600" cy="70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Actualización (Protocolo PU)</a:t>
            </a:r>
          </a:p>
        </p:txBody>
      </p:sp>
      <p:sp>
        <p:nvSpPr>
          <p:cNvPr id="27" name="Marco 26"/>
          <p:cNvSpPr/>
          <p:nvPr/>
        </p:nvSpPr>
        <p:spPr>
          <a:xfrm>
            <a:off x="3510821" y="4156182"/>
            <a:ext cx="2122208" cy="709968"/>
          </a:xfrm>
          <a:prstGeom prst="fram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>
                <a:solidFill>
                  <a:schemeClr val="bg2">
                    <a:lumMod val="50000"/>
                  </a:schemeClr>
                </a:solidFill>
              </a:rPr>
              <a:t>Concurrence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</a:rPr>
              <a:t> Manager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5343234" y="3515130"/>
                <a:ext cx="13500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b="1" dirty="0"/>
                  <a:t> UREAD(R)</a:t>
                </a:r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4" y="3515130"/>
                <a:ext cx="135005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de flecha 15"/>
          <p:cNvCxnSpPr/>
          <p:nvPr/>
        </p:nvCxnSpPr>
        <p:spPr>
          <a:xfrm flipV="1">
            <a:off x="4571925" y="3822907"/>
            <a:ext cx="1061104" cy="333275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>
            <a:off x="2506980" y="2909315"/>
            <a:ext cx="1744980" cy="1246867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086B7D7-CDD3-4B9A-A558-511C6CEC4341}"/>
              </a:ext>
            </a:extLst>
          </p:cNvPr>
          <p:cNvSpPr/>
          <p:nvPr/>
        </p:nvSpPr>
        <p:spPr>
          <a:xfrm>
            <a:off x="4465321" y="1677496"/>
            <a:ext cx="1415642" cy="7099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9A0D2C12-D5EE-41B4-A429-F2659329C121}"/>
                  </a:ext>
                </a:extLst>
              </p:cNvPr>
              <p:cNvSpPr txBox="1"/>
              <p:nvPr/>
            </p:nvSpPr>
            <p:spPr>
              <a:xfrm>
                <a:off x="5880963" y="1834327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9A0D2C12-D5EE-41B4-A429-F2659329C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63" y="1834327"/>
                <a:ext cx="1717137" cy="307777"/>
              </a:xfrm>
              <a:prstGeom prst="rect">
                <a:avLst/>
              </a:prstGeom>
              <a:blipFill>
                <a:blip r:embed="rId5"/>
                <a:stretch>
                  <a:fillRect l="-1068"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6508994E-772F-4B1F-9968-462E52EFF770}"/>
                  </a:ext>
                </a:extLst>
              </p:cNvPr>
              <p:cNvSpPr/>
              <p:nvPr/>
            </p:nvSpPr>
            <p:spPr>
              <a:xfrm>
                <a:off x="4632885" y="1816533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𝑹𝒊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6508994E-772F-4B1F-9968-462E52EFF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85" y="1816533"/>
                <a:ext cx="507694" cy="40938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D7536079-04D4-4DF5-94CA-05E2F514241B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2506980" y="2021226"/>
            <a:ext cx="2125905" cy="664222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460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897670" y="216621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b="1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01493" r="-101493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897670" y="325134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35055">
                  <a:extLst>
                    <a:ext uri="{9D8B030D-6E8A-4147-A177-3AD203B41FA5}">
                      <a16:colId xmlns:a16="http://schemas.microsoft.com/office/drawing/2014/main" val="624785960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0142"/>
                  </a:ext>
                </a:extLst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1070009" y="1642997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/>
              <a:t>Memoria Principal </a:t>
            </a:r>
          </a:p>
          <a:p>
            <a:pPr algn="ctr"/>
            <a:r>
              <a:rPr lang="es-PE" sz="1600" dirty="0"/>
              <a:t>(compartida)</a:t>
            </a:r>
          </a:p>
        </p:txBody>
      </p:sp>
      <p:sp>
        <p:nvSpPr>
          <p:cNvPr id="19" name="Marcador de texto 3"/>
          <p:cNvSpPr txBox="1">
            <a:spLocks/>
          </p:cNvSpPr>
          <p:nvPr/>
        </p:nvSpPr>
        <p:spPr>
          <a:xfrm>
            <a:off x="137625" y="707131"/>
            <a:ext cx="8520600" cy="70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Actualización (Protocolo PU)</a:t>
            </a:r>
          </a:p>
        </p:txBody>
      </p:sp>
      <p:sp>
        <p:nvSpPr>
          <p:cNvPr id="27" name="Marco 26"/>
          <p:cNvSpPr/>
          <p:nvPr/>
        </p:nvSpPr>
        <p:spPr>
          <a:xfrm>
            <a:off x="3510821" y="4156182"/>
            <a:ext cx="2122208" cy="709968"/>
          </a:xfrm>
          <a:prstGeom prst="fram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>
                <a:solidFill>
                  <a:schemeClr val="bg2">
                    <a:lumMod val="50000"/>
                  </a:schemeClr>
                </a:solidFill>
              </a:rPr>
              <a:t>Concurrence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</a:rPr>
              <a:t> Manager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5343234" y="3515130"/>
                <a:ext cx="13500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b="1" dirty="0"/>
                  <a:t> UREAD(R)</a:t>
                </a:r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4" y="3515130"/>
                <a:ext cx="135005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de flecha 15"/>
          <p:cNvCxnSpPr/>
          <p:nvPr/>
        </p:nvCxnSpPr>
        <p:spPr>
          <a:xfrm flipV="1">
            <a:off x="4571925" y="3822907"/>
            <a:ext cx="1061104" cy="333275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6259336" y="3805055"/>
                <a:ext cx="13456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𝑇𝑠</m:t>
                    </m:r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dirty="0"/>
                  <a:t> SREAD(R)</a:t>
                </a: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336" y="3805055"/>
                <a:ext cx="1345689" cy="307777"/>
              </a:xfrm>
              <a:prstGeom prst="rect">
                <a:avLst/>
              </a:prstGeom>
              <a:blipFill>
                <a:blip r:embed="rId6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recto de flecha 17"/>
          <p:cNvCxnSpPr/>
          <p:nvPr/>
        </p:nvCxnSpPr>
        <p:spPr>
          <a:xfrm flipV="1">
            <a:off x="5633029" y="3975308"/>
            <a:ext cx="643336" cy="236692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>
            <a:off x="2506980" y="2909315"/>
            <a:ext cx="1744980" cy="1246867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6138DFD-FDD4-41C4-8F3F-490EB751CCE9}"/>
              </a:ext>
            </a:extLst>
          </p:cNvPr>
          <p:cNvSpPr/>
          <p:nvPr/>
        </p:nvSpPr>
        <p:spPr>
          <a:xfrm>
            <a:off x="4617721" y="2513293"/>
            <a:ext cx="1415642" cy="70996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086B7D7-CDD3-4B9A-A558-511C6CEC4341}"/>
              </a:ext>
            </a:extLst>
          </p:cNvPr>
          <p:cNvSpPr/>
          <p:nvPr/>
        </p:nvSpPr>
        <p:spPr>
          <a:xfrm>
            <a:off x="4465321" y="1677496"/>
            <a:ext cx="1415642" cy="7099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9A0D2C12-D5EE-41B4-A429-F2659329C121}"/>
                  </a:ext>
                </a:extLst>
              </p:cNvPr>
              <p:cNvSpPr txBox="1"/>
              <p:nvPr/>
            </p:nvSpPr>
            <p:spPr>
              <a:xfrm>
                <a:off x="5880963" y="1834327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9A0D2C12-D5EE-41B4-A429-F2659329C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63" y="1834327"/>
                <a:ext cx="1717137" cy="307777"/>
              </a:xfrm>
              <a:prstGeom prst="rect">
                <a:avLst/>
              </a:prstGeom>
              <a:blipFill>
                <a:blip r:embed="rId5"/>
                <a:stretch>
                  <a:fillRect l="-1068"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768BD1B4-203B-42B8-8BC9-5805FF9D8C50}"/>
                  </a:ext>
                </a:extLst>
              </p:cNvPr>
              <p:cNvSpPr txBox="1"/>
              <p:nvPr/>
            </p:nvSpPr>
            <p:spPr>
              <a:xfrm>
                <a:off x="6001222" y="2754901"/>
                <a:ext cx="1658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dirty="0"/>
                  <a:t>Área de trabajo </a:t>
                </a:r>
                <a14:m>
                  <m:oMath xmlns:m="http://schemas.openxmlformats.org/officeDocument/2006/math"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s-PE" dirty="0"/>
                  <a:t>s</a:t>
                </a:r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768BD1B4-203B-42B8-8BC9-5805FF9D8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222" y="2754901"/>
                <a:ext cx="1658596" cy="307777"/>
              </a:xfrm>
              <a:prstGeom prst="rect">
                <a:avLst/>
              </a:prstGeom>
              <a:blipFill>
                <a:blip r:embed="rId6"/>
                <a:stretch>
                  <a:fillRect l="-1099"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6508994E-772F-4B1F-9968-462E52EFF770}"/>
                  </a:ext>
                </a:extLst>
              </p:cNvPr>
              <p:cNvSpPr/>
              <p:nvPr/>
            </p:nvSpPr>
            <p:spPr>
              <a:xfrm>
                <a:off x="4632885" y="1816533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𝑹𝒊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6508994E-772F-4B1F-9968-462E52EFF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85" y="1816533"/>
                <a:ext cx="507694" cy="40938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D7536079-04D4-4DF5-94CA-05E2F514241B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2506980" y="2021226"/>
            <a:ext cx="2125905" cy="664222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D0C45088-5274-4977-9C9F-E18B5F2CC2F8}"/>
                  </a:ext>
                </a:extLst>
              </p:cNvPr>
              <p:cNvSpPr/>
              <p:nvPr/>
            </p:nvSpPr>
            <p:spPr>
              <a:xfrm>
                <a:off x="4744799" y="2620871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𝑹𝒔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D0C45088-5274-4977-9C9F-E18B5F2CC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799" y="2620871"/>
                <a:ext cx="507694" cy="40938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E48B4EF0-DD83-48C6-8BD1-FC49313065BD}"/>
              </a:ext>
            </a:extLst>
          </p:cNvPr>
          <p:cNvCxnSpPr>
            <a:cxnSpLocks/>
            <a:stCxn id="33" idx="2"/>
          </p:cNvCxnSpPr>
          <p:nvPr/>
        </p:nvCxnSpPr>
        <p:spPr>
          <a:xfrm flipH="1" flipV="1">
            <a:off x="2529390" y="2760383"/>
            <a:ext cx="2215409" cy="65181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153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897670" y="216621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b="1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97670" y="259041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01493" r="-101493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897670" y="325134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35055">
                  <a:extLst>
                    <a:ext uri="{9D8B030D-6E8A-4147-A177-3AD203B41FA5}">
                      <a16:colId xmlns:a16="http://schemas.microsoft.com/office/drawing/2014/main" val="624785960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0142"/>
                  </a:ext>
                </a:extLst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1070009" y="1642997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/>
              <a:t>Memoria Principal </a:t>
            </a:r>
          </a:p>
          <a:p>
            <a:pPr algn="ctr"/>
            <a:r>
              <a:rPr lang="es-PE" sz="1600" dirty="0"/>
              <a:t>(compartida)</a:t>
            </a:r>
          </a:p>
        </p:txBody>
      </p:sp>
      <p:sp>
        <p:nvSpPr>
          <p:cNvPr id="19" name="Marcador de texto 3"/>
          <p:cNvSpPr txBox="1">
            <a:spLocks/>
          </p:cNvSpPr>
          <p:nvPr/>
        </p:nvSpPr>
        <p:spPr>
          <a:xfrm>
            <a:off x="137625" y="707131"/>
            <a:ext cx="8520600" cy="70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Actualización (Protocolo PU)</a:t>
            </a:r>
          </a:p>
        </p:txBody>
      </p:sp>
      <p:sp>
        <p:nvSpPr>
          <p:cNvPr id="27" name="Marco 26"/>
          <p:cNvSpPr/>
          <p:nvPr/>
        </p:nvSpPr>
        <p:spPr>
          <a:xfrm>
            <a:off x="3510821" y="4156182"/>
            <a:ext cx="2122208" cy="709968"/>
          </a:xfrm>
          <a:prstGeom prst="fram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>
                <a:solidFill>
                  <a:schemeClr val="bg2">
                    <a:lumMod val="50000"/>
                  </a:schemeClr>
                </a:solidFill>
              </a:rPr>
              <a:t>Concurrence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</a:rPr>
              <a:t> Manager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5343234" y="3515130"/>
                <a:ext cx="13500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b="1" dirty="0"/>
                  <a:t> UREAD(R)</a:t>
                </a:r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4" y="3515130"/>
                <a:ext cx="1350050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de flecha 15"/>
          <p:cNvCxnSpPr/>
          <p:nvPr/>
        </p:nvCxnSpPr>
        <p:spPr>
          <a:xfrm flipV="1">
            <a:off x="4571925" y="3822907"/>
            <a:ext cx="1061104" cy="333275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2506980" y="2909315"/>
            <a:ext cx="1744980" cy="1246867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6259336" y="3805055"/>
                <a:ext cx="13456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𝑇𝑠</m:t>
                    </m:r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dirty="0"/>
                  <a:t> SREAD(R)</a:t>
                </a:r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336" y="3805055"/>
                <a:ext cx="1345689" cy="307777"/>
              </a:xfrm>
              <a:prstGeom prst="rect">
                <a:avLst/>
              </a:prstGeom>
              <a:blipFill>
                <a:blip r:embed="rId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cto de flecha 19"/>
          <p:cNvCxnSpPr/>
          <p:nvPr/>
        </p:nvCxnSpPr>
        <p:spPr>
          <a:xfrm flipV="1">
            <a:off x="5633029" y="3975308"/>
            <a:ext cx="643336" cy="236692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5980112" y="4286498"/>
                <a:ext cx="9429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latin typeface="Cambria Math" panose="02040503050406030204" pitchFamily="18" charset="0"/>
                        </a:rPr>
                        <m:t>𝑻𝒋</m:t>
                      </m:r>
                      <m:r>
                        <a:rPr lang="es-PE" b="1" i="1" dirty="0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s-PE" b="1" i="1" dirty="0" smtClean="0">
                          <a:latin typeface="Cambria Math" panose="02040503050406030204" pitchFamily="18" charset="0"/>
                        </a:rPr>
                        <m:t>𝑻𝒏</m:t>
                      </m:r>
                    </m:oMath>
                  </m:oMathPara>
                </a14:m>
                <a:endParaRPr lang="es-PE" b="1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112" y="4286498"/>
                <a:ext cx="942950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angular 23"/>
          <p:cNvCxnSpPr/>
          <p:nvPr/>
        </p:nvCxnSpPr>
        <p:spPr>
          <a:xfrm>
            <a:off x="5633029" y="4280657"/>
            <a:ext cx="3078971" cy="368920"/>
          </a:xfrm>
          <a:prstGeom prst="bentConnector3">
            <a:avLst>
              <a:gd name="adj1" fmla="val 8843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5858750" y="4649577"/>
            <a:ext cx="28532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dirty="0"/>
              <a:t>Cola de espera de bloqueo exclusivo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1359238" y="4318773"/>
                <a:ext cx="970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latin typeface="Cambria Math" panose="02040503050406030204" pitchFamily="18" charset="0"/>
                        </a:rPr>
                        <m:t>𝑻𝒐</m:t>
                      </m:r>
                      <m:r>
                        <a:rPr lang="es-PE" b="1" i="1" dirty="0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s-PE" b="1" i="1" dirty="0" smtClean="0">
                          <a:latin typeface="Cambria Math" panose="02040503050406030204" pitchFamily="18" charset="0"/>
                        </a:rPr>
                        <m:t>𝑻𝒒</m:t>
                      </m:r>
                    </m:oMath>
                  </m:oMathPara>
                </a14:m>
                <a:endParaRPr lang="es-PE" b="1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38" y="4318773"/>
                <a:ext cx="970202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angular 27"/>
          <p:cNvCxnSpPr/>
          <p:nvPr/>
        </p:nvCxnSpPr>
        <p:spPr>
          <a:xfrm flipH="1">
            <a:off x="407400" y="4267215"/>
            <a:ext cx="3078971" cy="368920"/>
          </a:xfrm>
          <a:prstGeom prst="bentConnector3">
            <a:avLst>
              <a:gd name="adj1" fmla="val 8843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1" y="4614535"/>
            <a:ext cx="33905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dirty="0"/>
              <a:t>Cola de espera de bloqueo de actualización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B608BC0-851F-4F50-AC40-5345BEFCB223}"/>
              </a:ext>
            </a:extLst>
          </p:cNvPr>
          <p:cNvSpPr/>
          <p:nvPr/>
        </p:nvSpPr>
        <p:spPr>
          <a:xfrm>
            <a:off x="4617721" y="2513293"/>
            <a:ext cx="1415642" cy="70996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CC5131B-0C00-4F0B-880A-471E1FCEA5AF}"/>
              </a:ext>
            </a:extLst>
          </p:cNvPr>
          <p:cNvSpPr/>
          <p:nvPr/>
        </p:nvSpPr>
        <p:spPr>
          <a:xfrm>
            <a:off x="4465321" y="1677496"/>
            <a:ext cx="1415642" cy="7099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E131A16C-4711-4A47-97FD-4EAC31F58343}"/>
                  </a:ext>
                </a:extLst>
              </p:cNvPr>
              <p:cNvSpPr txBox="1"/>
              <p:nvPr/>
            </p:nvSpPr>
            <p:spPr>
              <a:xfrm>
                <a:off x="5880963" y="1834327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E131A16C-4711-4A47-97FD-4EAC31F58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63" y="1834327"/>
                <a:ext cx="1717137" cy="307777"/>
              </a:xfrm>
              <a:prstGeom prst="rect">
                <a:avLst/>
              </a:prstGeom>
              <a:blipFill>
                <a:blip r:embed="rId6"/>
                <a:stretch>
                  <a:fillRect l="-1068"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CB39E8BB-9DD4-4B06-BA10-12EC3263066A}"/>
                  </a:ext>
                </a:extLst>
              </p:cNvPr>
              <p:cNvSpPr txBox="1"/>
              <p:nvPr/>
            </p:nvSpPr>
            <p:spPr>
              <a:xfrm>
                <a:off x="6001222" y="2754901"/>
                <a:ext cx="1658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dirty="0"/>
                  <a:t>Área de trabajo </a:t>
                </a:r>
                <a14:m>
                  <m:oMath xmlns:m="http://schemas.openxmlformats.org/officeDocument/2006/math">
                    <m:r>
                      <a:rPr lang="es-PE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s-PE" dirty="0"/>
                  <a:t>s</a:t>
                </a: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CB39E8BB-9DD4-4B06-BA10-12EC32630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222" y="2754901"/>
                <a:ext cx="1658596" cy="307777"/>
              </a:xfrm>
              <a:prstGeom prst="rect">
                <a:avLst/>
              </a:prstGeom>
              <a:blipFill>
                <a:blip r:embed="rId10"/>
                <a:stretch>
                  <a:fillRect l="-1099"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EA529EE2-601E-47C8-A408-50F083BC971F}"/>
                  </a:ext>
                </a:extLst>
              </p:cNvPr>
              <p:cNvSpPr/>
              <p:nvPr/>
            </p:nvSpPr>
            <p:spPr>
              <a:xfrm>
                <a:off x="4632885" y="1816533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𝑹𝒊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EA529EE2-601E-47C8-A408-50F083BC9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85" y="1816533"/>
                <a:ext cx="507694" cy="40938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A92916FE-4D9A-4666-99F1-016D4F3E9C23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2506980" y="2021226"/>
            <a:ext cx="2125905" cy="664222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072BE2DB-C15D-47DF-AA32-3814A139A292}"/>
                  </a:ext>
                </a:extLst>
              </p:cNvPr>
              <p:cNvSpPr/>
              <p:nvPr/>
            </p:nvSpPr>
            <p:spPr>
              <a:xfrm>
                <a:off x="4744799" y="2620871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𝑹𝒔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072BE2DB-C15D-47DF-AA32-3814A139A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799" y="2620871"/>
                <a:ext cx="507694" cy="4093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7C2D6C64-D3D2-4AF2-AC87-CDEA312F259F}"/>
              </a:ext>
            </a:extLst>
          </p:cNvPr>
          <p:cNvCxnSpPr>
            <a:cxnSpLocks/>
            <a:stCxn id="39" idx="2"/>
          </p:cNvCxnSpPr>
          <p:nvPr/>
        </p:nvCxnSpPr>
        <p:spPr>
          <a:xfrm flipH="1" flipV="1">
            <a:off x="2529390" y="2760383"/>
            <a:ext cx="2215409" cy="65181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4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Propiedades de una transacción: ACID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791917260"/>
              </p:ext>
            </p:extLst>
          </p:nvPr>
        </p:nvGraphicFramePr>
        <p:xfrm>
          <a:off x="688932" y="1102290"/>
          <a:ext cx="7440460" cy="3131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91019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137625" y="671131"/>
            <a:ext cx="8520600" cy="76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Actualización (Protocolo PU)</a:t>
            </a:r>
          </a:p>
          <a:p>
            <a:pPr marL="380900" lvl="1" indent="0">
              <a:lnSpc>
                <a:spcPct val="150000"/>
              </a:lnSpc>
              <a:spcBef>
                <a:spcPts val="300"/>
              </a:spcBef>
              <a:buNone/>
            </a:pPr>
            <a:endParaRPr lang="es-PE" dirty="0"/>
          </a:p>
          <a:p>
            <a:pPr marL="380900" lvl="1" indent="0">
              <a:lnSpc>
                <a:spcPct val="150000"/>
              </a:lnSpc>
              <a:spcBef>
                <a:spcPts val="300"/>
              </a:spcBef>
              <a:buNone/>
            </a:pPr>
            <a:endParaRPr lang="es-PE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498587"/>
              </p:ext>
            </p:extLst>
          </p:nvPr>
        </p:nvGraphicFramePr>
        <p:xfrm>
          <a:off x="992083" y="1436962"/>
          <a:ext cx="5967662" cy="2742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238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731230">
                  <a:extLst>
                    <a:ext uri="{9D8B030D-6E8A-4147-A177-3AD203B41FA5}">
                      <a16:colId xmlns:a16="http://schemas.microsoft.com/office/drawing/2014/main" val="2361602303"/>
                    </a:ext>
                  </a:extLst>
                </a:gridCol>
                <a:gridCol w="2523194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</a:tblGrid>
              <a:tr h="3548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4503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SREAD(R)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COPY R.F INTO ATEMP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SREAD(R)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COPY R.F INTO BTEMP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765865"/>
                  </a:ext>
                </a:extLst>
              </a:tr>
              <a:tr h="586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XWRITE(R)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i="1" dirty="0" err="1">
                          <a:solidFill>
                            <a:srgbClr val="100700"/>
                          </a:solidFill>
                        </a:rPr>
                        <a:t>wait</a:t>
                      </a:r>
                      <a:endParaRPr lang="es-PE" sz="1100" i="1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i="1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368087"/>
                  </a:ext>
                </a:extLst>
              </a:tr>
              <a:tr h="303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i="1" dirty="0" err="1">
                          <a:solidFill>
                            <a:srgbClr val="100700"/>
                          </a:solidFill>
                        </a:rPr>
                        <a:t>wait</a:t>
                      </a:r>
                      <a:endParaRPr lang="es-PE" sz="1100" i="1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XWRITE(R)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i="1" dirty="0" err="1">
                          <a:solidFill>
                            <a:srgbClr val="100700"/>
                          </a:solidFill>
                        </a:rPr>
                        <a:t>wait</a:t>
                      </a:r>
                      <a:endParaRPr lang="es-PE" sz="1100" i="1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512877"/>
                  </a:ext>
                </a:extLst>
              </a:tr>
              <a:tr h="4980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i="1" dirty="0" err="1">
                          <a:solidFill>
                            <a:srgbClr val="100700"/>
                          </a:solidFill>
                        </a:rPr>
                        <a:t>wait</a:t>
                      </a:r>
                      <a:endParaRPr lang="es-PE" sz="1100" i="1" dirty="0">
                        <a:solidFill>
                          <a:srgbClr val="100700"/>
                        </a:solidFill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i="1" dirty="0" err="1">
                          <a:solidFill>
                            <a:srgbClr val="100700"/>
                          </a:solidFill>
                        </a:rPr>
                        <a:t>wait</a:t>
                      </a:r>
                      <a:endParaRPr lang="es-PE" sz="1100" i="1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784389"/>
                  </a:ext>
                </a:extLst>
              </a:tr>
            </a:tbl>
          </a:graphicData>
        </a:graphic>
      </p:graphicFrame>
      <p:sp>
        <p:nvSpPr>
          <p:cNvPr id="2" name="Rectángulo redondeado 1"/>
          <p:cNvSpPr/>
          <p:nvPr/>
        </p:nvSpPr>
        <p:spPr>
          <a:xfrm>
            <a:off x="2645189" y="4438171"/>
            <a:ext cx="1792800" cy="54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Interbloqueo</a:t>
            </a:r>
          </a:p>
          <a:p>
            <a:pPr algn="ctr"/>
            <a:r>
              <a:rPr lang="es-PE" dirty="0"/>
              <a:t>(</a:t>
            </a:r>
            <a:r>
              <a:rPr lang="es-PE" dirty="0" err="1"/>
              <a:t>deadlock</a:t>
            </a:r>
            <a:r>
              <a:rPr lang="es-PE" dirty="0"/>
              <a:t>)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H="1" flipV="1">
            <a:off x="1766789" y="3048571"/>
            <a:ext cx="1382400" cy="13896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V="1">
            <a:off x="3782789" y="3509371"/>
            <a:ext cx="655200" cy="928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746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Técnicas de Bloqueo</a:t>
            </a:r>
            <a:endParaRPr lang="es-PE" dirty="0"/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137625" y="671131"/>
            <a:ext cx="8520600" cy="76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6000">
              <a:lnSpc>
                <a:spcPct val="150000"/>
              </a:lnSpc>
              <a:spcBef>
                <a:spcPts val="300"/>
              </a:spcBef>
            </a:pPr>
            <a:r>
              <a:rPr lang="es-PE" dirty="0"/>
              <a:t>Bloqueo Actualización (Protocolo PU)</a:t>
            </a:r>
          </a:p>
          <a:p>
            <a:pPr marL="380900" lvl="1" indent="0">
              <a:lnSpc>
                <a:spcPct val="150000"/>
              </a:lnSpc>
              <a:spcBef>
                <a:spcPts val="300"/>
              </a:spcBef>
              <a:buNone/>
            </a:pPr>
            <a:endParaRPr lang="es-PE" dirty="0"/>
          </a:p>
          <a:p>
            <a:pPr marL="380900" lvl="1" indent="0">
              <a:lnSpc>
                <a:spcPct val="150000"/>
              </a:lnSpc>
              <a:spcBef>
                <a:spcPts val="300"/>
              </a:spcBef>
              <a:buNone/>
            </a:pPr>
            <a:endParaRPr lang="es-PE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101441"/>
              </p:ext>
            </p:extLst>
          </p:nvPr>
        </p:nvGraphicFramePr>
        <p:xfrm>
          <a:off x="1339051" y="1583001"/>
          <a:ext cx="5967662" cy="282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238">
                  <a:extLst>
                    <a:ext uri="{9D8B030D-6E8A-4147-A177-3AD203B41FA5}">
                      <a16:colId xmlns:a16="http://schemas.microsoft.com/office/drawing/2014/main" val="1171945876"/>
                    </a:ext>
                  </a:extLst>
                </a:gridCol>
                <a:gridCol w="731230">
                  <a:extLst>
                    <a:ext uri="{9D8B030D-6E8A-4147-A177-3AD203B41FA5}">
                      <a16:colId xmlns:a16="http://schemas.microsoft.com/office/drawing/2014/main" val="2361602303"/>
                    </a:ext>
                  </a:extLst>
                </a:gridCol>
                <a:gridCol w="2523194">
                  <a:extLst>
                    <a:ext uri="{9D8B030D-6E8A-4147-A177-3AD203B41FA5}">
                      <a16:colId xmlns:a16="http://schemas.microsoft.com/office/drawing/2014/main" val="2622543299"/>
                    </a:ext>
                  </a:extLst>
                </a:gridCol>
              </a:tblGrid>
              <a:tr h="2605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PE" sz="12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200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19450"/>
                  </a:ext>
                </a:extLst>
              </a:tr>
              <a:tr h="3349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UREAD(R)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COPY R.F INTO ATEMP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27245"/>
                  </a:ext>
                </a:extLst>
              </a:tr>
              <a:tr h="3349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UREAD(R)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i="1" dirty="0" err="1">
                          <a:solidFill>
                            <a:srgbClr val="100700"/>
                          </a:solidFill>
                        </a:rPr>
                        <a:t>wait</a:t>
                      </a:r>
                      <a:endParaRPr lang="es-PE" sz="1100" i="1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765865"/>
                  </a:ext>
                </a:extLst>
              </a:tr>
              <a:tr h="4161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UWRITE(R)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REPLACE R.F BY ATEMP + 1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i="1" dirty="0" err="1">
                          <a:solidFill>
                            <a:srgbClr val="100700"/>
                          </a:solidFill>
                        </a:rPr>
                        <a:t>wait</a:t>
                      </a:r>
                      <a:endParaRPr lang="es-PE" sz="1100" i="1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368087"/>
                  </a:ext>
                </a:extLst>
              </a:tr>
              <a:tr h="3349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i="0" dirty="0">
                          <a:solidFill>
                            <a:srgbClr val="100700"/>
                          </a:solidFill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i="1" dirty="0">
                          <a:solidFill>
                            <a:srgbClr val="100700"/>
                          </a:solidFill>
                        </a:rPr>
                        <a:t>reinicia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COPY R.F INTO BTEMP</a:t>
                      </a:r>
                      <a:endParaRPr lang="es-PE" sz="1100" i="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512877"/>
                  </a:ext>
                </a:extLst>
              </a:tr>
              <a:tr h="3972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100" i="1" dirty="0">
                        <a:solidFill>
                          <a:srgbClr val="100700"/>
                        </a:solidFill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UWRITE(R)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REPLACE R.F BY BTEMP + 1</a:t>
                      </a:r>
                      <a:endParaRPr lang="es-PE" sz="1100" i="1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784389"/>
                  </a:ext>
                </a:extLst>
              </a:tr>
              <a:tr h="3536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PE" sz="11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PE" sz="1100" dirty="0">
                          <a:solidFill>
                            <a:srgbClr val="100700"/>
                          </a:solidFill>
                        </a:rPr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PE" sz="1100" i="0" dirty="0">
                          <a:solidFill>
                            <a:srgbClr val="100700"/>
                          </a:solidFill>
                        </a:rPr>
                        <a:t>COMMIT</a:t>
                      </a:r>
                      <a:endParaRPr lang="es-PE" sz="1100" i="1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44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089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800" dirty="0"/>
              <a:t>Técnicas de Bloqueo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691200"/>
            <a:ext cx="8520600" cy="3877825"/>
          </a:xfrm>
        </p:spPr>
        <p:txBody>
          <a:bodyPr/>
          <a:lstStyle/>
          <a:p>
            <a:r>
              <a:rPr lang="es-PE" dirty="0"/>
              <a:t>Algoritmo para bloqueo exclusivo: </a:t>
            </a:r>
          </a:p>
          <a:p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401" y="1431768"/>
            <a:ext cx="6364800" cy="26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20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800" dirty="0"/>
              <a:t>Técnicas de Bloqueo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691200"/>
            <a:ext cx="8520600" cy="3877825"/>
          </a:xfrm>
        </p:spPr>
        <p:txBody>
          <a:bodyPr/>
          <a:lstStyle/>
          <a:p>
            <a:r>
              <a:rPr lang="es-PE" dirty="0"/>
              <a:t>Algoritmo para bloqueo compartido: </a:t>
            </a:r>
          </a:p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83" y="1332321"/>
            <a:ext cx="5978775" cy="37697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703B4A2-FB09-43AE-AAB5-BEDADD4CFCC3}"/>
              </a:ext>
            </a:extLst>
          </p:cNvPr>
          <p:cNvSpPr txBox="1"/>
          <p:nvPr/>
        </p:nvSpPr>
        <p:spPr>
          <a:xfrm>
            <a:off x="5228823" y="2146622"/>
            <a:ext cx="2962140" cy="8502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¿Cómo modificamos este algoritmo para incluir el caso de bloqueo con protocolo PU?</a:t>
            </a:r>
            <a:endParaRPr lang="es-P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385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800" dirty="0"/>
              <a:t>Técnicas de Bloqueo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691200"/>
            <a:ext cx="8520600" cy="3877825"/>
          </a:xfrm>
        </p:spPr>
        <p:txBody>
          <a:bodyPr/>
          <a:lstStyle/>
          <a:p>
            <a:r>
              <a:rPr lang="es-PE" dirty="0"/>
              <a:t>Algoritmo de desbloqueo: </a:t>
            </a:r>
          </a:p>
          <a:p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72" y="1392086"/>
            <a:ext cx="5619348" cy="35932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BFD10E8-9C02-45AF-91C8-786938AEACE4}"/>
              </a:ext>
            </a:extLst>
          </p:cNvPr>
          <p:cNvSpPr txBox="1"/>
          <p:nvPr/>
        </p:nvSpPr>
        <p:spPr>
          <a:xfrm>
            <a:off x="5158110" y="2268401"/>
            <a:ext cx="2962140" cy="8502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¿Cómo modificamos este algoritmo para incluir el caso de desbloqueo con protocolo PU?</a:t>
            </a:r>
            <a:endParaRPr lang="es-P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74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800" dirty="0"/>
              <a:t>Técnicas de Bloqueo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984737" y="1879253"/>
            <a:ext cx="6752493" cy="1754326"/>
          </a:xfrm>
          <a:prstGeom prst="rect">
            <a:avLst/>
          </a:prstGeom>
          <a:solidFill>
            <a:srgbClr val="FDD3CB"/>
          </a:solidFill>
          <a:ln w="28575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800" dirty="0"/>
              <a:t>El problema de las técnicas de bloqueo es que puede producirse un interbloqueo o bloqueo mortal. </a:t>
            </a:r>
          </a:p>
          <a:p>
            <a:pPr algn="ctr">
              <a:lnSpc>
                <a:spcPct val="150000"/>
              </a:lnSpc>
            </a:pPr>
            <a:r>
              <a:rPr lang="es-ES" sz="1800" dirty="0"/>
              <a:t>Esto es cuando dos o más transacciones están esperando  cada una de ellas que la otra libere algún objeto antes de seguir.</a:t>
            </a:r>
          </a:p>
        </p:txBody>
      </p:sp>
    </p:spTree>
    <p:extLst>
      <p:ext uri="{BB962C8B-B14F-4D97-AF65-F5344CB8AC3E}">
        <p14:creationId xmlns:p14="http://schemas.microsoft.com/office/powerpoint/2010/main" val="4241449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CC98336-CDAB-4456-8D79-E22FEA914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938" y="1798154"/>
            <a:ext cx="6009747" cy="1505277"/>
          </a:xfrm>
        </p:spPr>
        <p:txBody>
          <a:bodyPr/>
          <a:lstStyle/>
          <a:p>
            <a:r>
              <a:rPr lang="es-ES" dirty="0"/>
              <a:t>Estrategias para la prevención de Interbloqueos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22699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Interbloqueos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texto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850006"/>
                <a:ext cx="8033810" cy="3719019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s-ES" dirty="0"/>
                  <a:t>Se dice que un sistema esta en estado de interbloqueo si para cada transacción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𝑇𝑖</m:t>
                    </m:r>
                  </m:oMath>
                </a14:m>
                <a:r>
                  <a:rPr lang="es-ES" dirty="0"/>
                  <a:t> en un conjunto de dos o más transacciones, espera por la liberación de un recurso que esta bloqueado por alguna otra transacción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𝑇𝑗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 (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E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s-E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s-E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E" dirty="0"/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" dirty="0"/>
                  <a:t>Los interbloqueos pueden ser </a:t>
                </a:r>
                <a:r>
                  <a:rPr lang="es-ES" b="1" dirty="0"/>
                  <a:t>prevenidos</a:t>
                </a:r>
                <a:r>
                  <a:rPr lang="es-ES" dirty="0"/>
                  <a:t> o </a:t>
                </a:r>
                <a:r>
                  <a:rPr lang="es-ES" b="1" dirty="0"/>
                  <a:t>detectados</a:t>
                </a:r>
                <a:r>
                  <a:rPr lang="es-ES" dirty="0"/>
                  <a:t>. </a:t>
                </a:r>
                <a:endParaRPr lang="es-PE" dirty="0"/>
              </a:p>
            </p:txBody>
          </p:sp>
        </mc:Choice>
        <mc:Fallback xmlns="">
          <p:sp>
            <p:nvSpPr>
              <p:cNvPr id="4" name="Marcador de tex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850006"/>
                <a:ext cx="8033810" cy="3719019"/>
              </a:xfrm>
              <a:blipFill>
                <a:blip r:embed="rId2"/>
                <a:stretch>
                  <a:fillRect l="-455" r="-121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Elipse 16"/>
          <p:cNvSpPr/>
          <p:nvPr/>
        </p:nvSpPr>
        <p:spPr>
          <a:xfrm>
            <a:off x="2783623" y="4277779"/>
            <a:ext cx="436552" cy="412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" dirty="0"/>
              <a:t>T1</a:t>
            </a:r>
          </a:p>
        </p:txBody>
      </p:sp>
      <p:sp>
        <p:nvSpPr>
          <p:cNvPr id="18" name="Elipse 17"/>
          <p:cNvSpPr/>
          <p:nvPr/>
        </p:nvSpPr>
        <p:spPr>
          <a:xfrm>
            <a:off x="3513124" y="3446922"/>
            <a:ext cx="436552" cy="412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" dirty="0"/>
              <a:t>T2</a:t>
            </a:r>
          </a:p>
        </p:txBody>
      </p:sp>
      <p:cxnSp>
        <p:nvCxnSpPr>
          <p:cNvPr id="19" name="Conector recto de flecha 18"/>
          <p:cNvCxnSpPr>
            <a:stCxn id="17" idx="7"/>
            <a:endCxn id="18" idx="3"/>
          </p:cNvCxnSpPr>
          <p:nvPr/>
        </p:nvCxnSpPr>
        <p:spPr>
          <a:xfrm flipV="1">
            <a:off x="3156243" y="3799401"/>
            <a:ext cx="420813" cy="53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4151290" y="4287111"/>
            <a:ext cx="436552" cy="412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" dirty="0"/>
              <a:t>T3</a:t>
            </a:r>
          </a:p>
        </p:txBody>
      </p:sp>
      <p:cxnSp>
        <p:nvCxnSpPr>
          <p:cNvPr id="21" name="Conector recto de flecha 20"/>
          <p:cNvCxnSpPr>
            <a:stCxn id="18" idx="5"/>
            <a:endCxn id="20" idx="0"/>
          </p:cNvCxnSpPr>
          <p:nvPr/>
        </p:nvCxnSpPr>
        <p:spPr>
          <a:xfrm>
            <a:off x="3885744" y="3799401"/>
            <a:ext cx="483822" cy="487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20" idx="2"/>
            <a:endCxn id="17" idx="6"/>
          </p:cNvCxnSpPr>
          <p:nvPr/>
        </p:nvCxnSpPr>
        <p:spPr>
          <a:xfrm flipH="1" flipV="1">
            <a:off x="3220175" y="4484257"/>
            <a:ext cx="931115" cy="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5686313" y="3746573"/>
            <a:ext cx="2060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1600" dirty="0"/>
              <a:t>Grafo de espera cíclico</a:t>
            </a:r>
          </a:p>
          <a:p>
            <a:pPr algn="ctr"/>
            <a:r>
              <a:rPr lang="es-PE" sz="1600" dirty="0"/>
              <a:t>(interbloqueo)</a:t>
            </a:r>
          </a:p>
        </p:txBody>
      </p:sp>
      <p:sp>
        <p:nvSpPr>
          <p:cNvPr id="39" name="Rectángulo 38"/>
          <p:cNvSpPr/>
          <p:nvPr/>
        </p:nvSpPr>
        <p:spPr>
          <a:xfrm>
            <a:off x="2082682" y="4321613"/>
            <a:ext cx="569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400" dirty="0"/>
              <a:t>PX(X)</a:t>
            </a:r>
          </a:p>
        </p:txBody>
      </p:sp>
      <p:sp>
        <p:nvSpPr>
          <p:cNvPr id="40" name="Rectángulo 39"/>
          <p:cNvSpPr/>
          <p:nvPr/>
        </p:nvSpPr>
        <p:spPr>
          <a:xfrm>
            <a:off x="4430291" y="3382706"/>
            <a:ext cx="569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400" dirty="0"/>
              <a:t>PX(X)</a:t>
            </a:r>
          </a:p>
        </p:txBody>
      </p:sp>
      <p:sp>
        <p:nvSpPr>
          <p:cNvPr id="41" name="Rectángulo 40"/>
          <p:cNvSpPr/>
          <p:nvPr/>
        </p:nvSpPr>
        <p:spPr>
          <a:xfrm>
            <a:off x="3898187" y="3382706"/>
            <a:ext cx="5647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400" dirty="0"/>
              <a:t>PX(Y)</a:t>
            </a:r>
          </a:p>
        </p:txBody>
      </p:sp>
      <p:sp>
        <p:nvSpPr>
          <p:cNvPr id="44" name="Rectángulo 43"/>
          <p:cNvSpPr/>
          <p:nvPr/>
        </p:nvSpPr>
        <p:spPr>
          <a:xfrm>
            <a:off x="5088644" y="4424605"/>
            <a:ext cx="5647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400" dirty="0"/>
              <a:t>PX(Y)</a:t>
            </a:r>
          </a:p>
        </p:txBody>
      </p:sp>
      <p:sp>
        <p:nvSpPr>
          <p:cNvPr id="45" name="Rectángulo 44"/>
          <p:cNvSpPr/>
          <p:nvPr/>
        </p:nvSpPr>
        <p:spPr>
          <a:xfrm>
            <a:off x="2593284" y="4741305"/>
            <a:ext cx="559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400" dirty="0"/>
              <a:t>PX(Z)</a:t>
            </a:r>
          </a:p>
        </p:txBody>
      </p:sp>
      <p:sp>
        <p:nvSpPr>
          <p:cNvPr id="46" name="Rectángulo 45"/>
          <p:cNvSpPr/>
          <p:nvPr/>
        </p:nvSpPr>
        <p:spPr>
          <a:xfrm>
            <a:off x="4560887" y="4424605"/>
            <a:ext cx="559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400" dirty="0"/>
              <a:t>PX(Z)</a:t>
            </a:r>
          </a:p>
        </p:txBody>
      </p:sp>
    </p:spTree>
    <p:extLst>
      <p:ext uri="{BB962C8B-B14F-4D97-AF65-F5344CB8AC3E}">
        <p14:creationId xmlns:p14="http://schemas.microsoft.com/office/powerpoint/2010/main" val="16601149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Prevención de Interbloqueos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b="1" dirty="0"/>
              <a:t>Planificación de transacciones</a:t>
            </a:r>
            <a:r>
              <a:rPr lang="es-ES" dirty="0"/>
              <a:t>. </a:t>
            </a:r>
          </a:p>
          <a:p>
            <a:pPr>
              <a:lnSpc>
                <a:spcPct val="150000"/>
              </a:lnSpc>
            </a:pPr>
            <a:r>
              <a:rPr lang="es-ES" b="1" dirty="0"/>
              <a:t>Rechazo de requerimientos</a:t>
            </a:r>
          </a:p>
          <a:p>
            <a:pPr>
              <a:lnSpc>
                <a:spcPct val="150000"/>
              </a:lnSpc>
            </a:pPr>
            <a:r>
              <a:rPr lang="es-ES" b="1" dirty="0"/>
              <a:t>Retroceso de la transacción (</a:t>
            </a:r>
            <a:r>
              <a:rPr lang="es-ES" b="1" dirty="0" err="1"/>
              <a:t>rollback</a:t>
            </a:r>
            <a:r>
              <a:rPr lang="es-ES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es-ES" sz="1600" b="1" dirty="0"/>
              <a:t>Con marcas de tiempo</a:t>
            </a:r>
          </a:p>
          <a:p>
            <a:pPr lvl="1">
              <a:lnSpc>
                <a:spcPct val="150000"/>
              </a:lnSpc>
            </a:pPr>
            <a:r>
              <a:rPr lang="es-ES" sz="1600" b="1" dirty="0"/>
              <a:t>Sin marcas de tiempo</a:t>
            </a:r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31293575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Prevención de Interbloqueos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724717" cy="396669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b="1" dirty="0"/>
              <a:t>Planificación de transacciones</a:t>
            </a:r>
            <a:r>
              <a:rPr lang="es-ES" dirty="0"/>
              <a:t>. </a:t>
            </a:r>
          </a:p>
          <a:p>
            <a:pPr lvl="1">
              <a:lnSpc>
                <a:spcPct val="100000"/>
              </a:lnSpc>
            </a:pPr>
            <a:r>
              <a:rPr lang="es-ES" sz="1500" dirty="0"/>
              <a:t>Se asegura que dos transacciones no serán ejecutadas concurrentemente si sus requerimientos de datos están en conflicto (interbloqueo).</a:t>
            </a:r>
          </a:p>
          <a:p>
            <a:pPr lvl="1">
              <a:lnSpc>
                <a:spcPct val="100000"/>
              </a:lnSpc>
            </a:pPr>
            <a:r>
              <a:rPr lang="es-ES" sz="1500" dirty="0"/>
              <a:t>Exige que cada transacción bloquee todos sus elementos de datos en un paso (de manera atómica), antes de su ejecución. Esto conlleva a dos inconvenientes principales:</a:t>
            </a:r>
          </a:p>
          <a:p>
            <a:pPr lvl="2">
              <a:lnSpc>
                <a:spcPct val="100000"/>
              </a:lnSpc>
            </a:pPr>
            <a:r>
              <a:rPr lang="es-ES" sz="1500" dirty="0">
                <a:solidFill>
                  <a:srgbClr val="C00000"/>
                </a:solidFill>
              </a:rPr>
              <a:t>Es difícil predecir antes que comience la transacción cuales elementos de datos deben bloquearse. </a:t>
            </a:r>
          </a:p>
          <a:p>
            <a:pPr lvl="2">
              <a:lnSpc>
                <a:spcPct val="100000"/>
              </a:lnSpc>
            </a:pPr>
            <a:r>
              <a:rPr lang="es-ES" sz="1500" dirty="0">
                <a:solidFill>
                  <a:srgbClr val="C00000"/>
                </a:solidFill>
              </a:rPr>
              <a:t>La utilización de elementos puede ser muy baja, ya que muchos pueden estar bloqueados pero sin usar. </a:t>
            </a:r>
          </a:p>
        </p:txBody>
      </p:sp>
    </p:spTree>
    <p:extLst>
      <p:ext uri="{BB962C8B-B14F-4D97-AF65-F5344CB8AC3E}">
        <p14:creationId xmlns:p14="http://schemas.microsoft.com/office/powerpoint/2010/main" val="377165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Estados de una transacción</a:t>
            </a:r>
          </a:p>
        </p:txBody>
      </p:sp>
      <p:sp>
        <p:nvSpPr>
          <p:cNvPr id="4" name="Elipse 3"/>
          <p:cNvSpPr/>
          <p:nvPr/>
        </p:nvSpPr>
        <p:spPr>
          <a:xfrm>
            <a:off x="1309604" y="1843163"/>
            <a:ext cx="1196284" cy="59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Activa</a:t>
            </a:r>
          </a:p>
        </p:txBody>
      </p:sp>
      <p:sp>
        <p:nvSpPr>
          <p:cNvPr id="5" name="Elipse 4"/>
          <p:cNvSpPr/>
          <p:nvPr/>
        </p:nvSpPr>
        <p:spPr>
          <a:xfrm>
            <a:off x="3527349" y="1753785"/>
            <a:ext cx="1767419" cy="773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Parcialmente confirmada</a:t>
            </a:r>
          </a:p>
        </p:txBody>
      </p:sp>
      <p:sp>
        <p:nvSpPr>
          <p:cNvPr id="6" name="Elipse 5"/>
          <p:cNvSpPr/>
          <p:nvPr/>
        </p:nvSpPr>
        <p:spPr>
          <a:xfrm>
            <a:off x="6292428" y="1816738"/>
            <a:ext cx="1610475" cy="6497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Confirmada</a:t>
            </a:r>
          </a:p>
        </p:txBody>
      </p:sp>
      <p:sp>
        <p:nvSpPr>
          <p:cNvPr id="7" name="Elipse 6"/>
          <p:cNvSpPr/>
          <p:nvPr/>
        </p:nvSpPr>
        <p:spPr>
          <a:xfrm>
            <a:off x="3802566" y="3181383"/>
            <a:ext cx="1216984" cy="625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Fallida</a:t>
            </a:r>
          </a:p>
        </p:txBody>
      </p:sp>
      <p:sp>
        <p:nvSpPr>
          <p:cNvPr id="8" name="Elipse 7"/>
          <p:cNvSpPr/>
          <p:nvPr/>
        </p:nvSpPr>
        <p:spPr>
          <a:xfrm>
            <a:off x="6292428" y="3181383"/>
            <a:ext cx="1610475" cy="625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dirty="0"/>
              <a:t>Terminada</a:t>
            </a:r>
          </a:p>
        </p:txBody>
      </p:sp>
      <p:cxnSp>
        <p:nvCxnSpPr>
          <p:cNvPr id="10" name="Conector recto de flecha 9"/>
          <p:cNvCxnSpPr>
            <a:cxnSpLocks/>
            <a:endCxn id="4" idx="2"/>
          </p:cNvCxnSpPr>
          <p:nvPr/>
        </p:nvCxnSpPr>
        <p:spPr>
          <a:xfrm>
            <a:off x="113320" y="2140515"/>
            <a:ext cx="1196284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r 12"/>
          <p:cNvCxnSpPr>
            <a:stCxn id="4" idx="7"/>
            <a:endCxn id="4" idx="1"/>
          </p:cNvCxnSpPr>
          <p:nvPr/>
        </p:nvCxnSpPr>
        <p:spPr>
          <a:xfrm rot="16200000" flipV="1">
            <a:off x="1907746" y="1507306"/>
            <a:ext cx="12700" cy="845900"/>
          </a:xfrm>
          <a:prstGeom prst="bentConnector3">
            <a:avLst>
              <a:gd name="adj1" fmla="val 6221110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cxnSpLocks/>
            <a:stCxn id="4" idx="6"/>
            <a:endCxn id="5" idx="2"/>
          </p:cNvCxnSpPr>
          <p:nvPr/>
        </p:nvCxnSpPr>
        <p:spPr>
          <a:xfrm flipV="1">
            <a:off x="2505888" y="2140515"/>
            <a:ext cx="1021461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cxnSpLocks/>
            <a:endCxn id="6" idx="2"/>
          </p:cNvCxnSpPr>
          <p:nvPr/>
        </p:nvCxnSpPr>
        <p:spPr>
          <a:xfrm>
            <a:off x="5322383" y="2140515"/>
            <a:ext cx="970045" cy="10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cxnSpLocks/>
            <a:stCxn id="5" idx="4"/>
            <a:endCxn id="7" idx="0"/>
          </p:cNvCxnSpPr>
          <p:nvPr/>
        </p:nvCxnSpPr>
        <p:spPr>
          <a:xfrm flipH="1">
            <a:off x="4411058" y="2527244"/>
            <a:ext cx="1" cy="654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cxnSpLocks/>
            <a:stCxn id="6" idx="4"/>
            <a:endCxn id="8" idx="0"/>
          </p:cNvCxnSpPr>
          <p:nvPr/>
        </p:nvCxnSpPr>
        <p:spPr>
          <a:xfrm>
            <a:off x="7097666" y="2466445"/>
            <a:ext cx="0" cy="7149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angular 32"/>
          <p:cNvCxnSpPr>
            <a:stCxn id="4" idx="4"/>
            <a:endCxn id="7" idx="2"/>
          </p:cNvCxnSpPr>
          <p:nvPr/>
        </p:nvCxnSpPr>
        <p:spPr>
          <a:xfrm rot="16200000" flipH="1">
            <a:off x="2326988" y="2018626"/>
            <a:ext cx="1056336" cy="1894820"/>
          </a:xfrm>
          <a:prstGeom prst="bentConnector2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/>
          <p:cNvSpPr txBox="1"/>
          <p:nvPr/>
        </p:nvSpPr>
        <p:spPr>
          <a:xfrm>
            <a:off x="104480" y="1621099"/>
            <a:ext cx="1223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/>
              <a:t>Inicio de una transacción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1309604" y="875019"/>
            <a:ext cx="121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/>
              <a:t>Leer, Escribir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2398780" y="1621098"/>
            <a:ext cx="121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/>
              <a:t>Ultima instrucción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177917" y="1795175"/>
            <a:ext cx="121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/>
              <a:t>COMMIT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143524" y="3181383"/>
            <a:ext cx="121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/>
              <a:t>ROLLBACK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370265" y="2679398"/>
            <a:ext cx="121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/>
              <a:t>ROLLBACK</a:t>
            </a:r>
          </a:p>
        </p:txBody>
      </p:sp>
      <p:cxnSp>
        <p:nvCxnSpPr>
          <p:cNvPr id="42" name="Conector recto de flecha 41"/>
          <p:cNvCxnSpPr>
            <a:cxnSpLocks/>
            <a:stCxn id="7" idx="6"/>
            <a:endCxn id="8" idx="2"/>
          </p:cNvCxnSpPr>
          <p:nvPr/>
        </p:nvCxnSpPr>
        <p:spPr>
          <a:xfrm>
            <a:off x="5019550" y="3494204"/>
            <a:ext cx="127287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3DA6F26-4431-4533-B65A-2643C39F4FF0}"/>
              </a:ext>
            </a:extLst>
          </p:cNvPr>
          <p:cNvSpPr txBox="1"/>
          <p:nvPr/>
        </p:nvSpPr>
        <p:spPr>
          <a:xfrm>
            <a:off x="7052902" y="2562304"/>
            <a:ext cx="121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/>
              <a:t>Persistencia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4E908B5-D0AF-458B-80B0-9CE157B6480F}"/>
              </a:ext>
            </a:extLst>
          </p:cNvPr>
          <p:cNvSpPr txBox="1"/>
          <p:nvPr/>
        </p:nvSpPr>
        <p:spPr>
          <a:xfrm>
            <a:off x="4976265" y="3496310"/>
            <a:ext cx="121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/>
              <a:t>Deshacer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45F0CF7-3137-46F2-9A14-59A3921C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8" y="3767463"/>
            <a:ext cx="2943135" cy="1308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6548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Prevención de Interbloqueos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b="1" dirty="0"/>
              <a:t>Rechazo de requerimientos</a:t>
            </a:r>
            <a:r>
              <a:rPr lang="es-ES" dirty="0"/>
              <a:t> </a:t>
            </a:r>
          </a:p>
          <a:p>
            <a:pPr lvl="1">
              <a:lnSpc>
                <a:spcPct val="100000"/>
              </a:lnSpc>
            </a:pPr>
            <a:r>
              <a:rPr lang="es-ES" sz="1600" dirty="0"/>
              <a:t>Implica rechazar cualquier requerimiento de bloqueo, si al ser aceptado  genera interbloqueo. </a:t>
            </a:r>
          </a:p>
          <a:p>
            <a:pPr lvl="1">
              <a:lnSpc>
                <a:spcPct val="100000"/>
              </a:lnSpc>
            </a:pPr>
            <a:r>
              <a:rPr lang="es-ES" sz="1600" dirty="0"/>
              <a:t>Se implementa un grafo de espera, si un requerimiento produce un ciclo, este requerimiento se descarta y se retrocede la transacción que lo generó total o parcialmente. </a:t>
            </a:r>
          </a:p>
        </p:txBody>
      </p:sp>
      <p:sp>
        <p:nvSpPr>
          <p:cNvPr id="5" name="Elipse 4"/>
          <p:cNvSpPr/>
          <p:nvPr/>
        </p:nvSpPr>
        <p:spPr>
          <a:xfrm>
            <a:off x="3356733" y="3917171"/>
            <a:ext cx="436552" cy="412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" dirty="0"/>
              <a:t>T1</a:t>
            </a:r>
          </a:p>
        </p:txBody>
      </p:sp>
      <p:sp>
        <p:nvSpPr>
          <p:cNvPr id="6" name="Elipse 5"/>
          <p:cNvSpPr/>
          <p:nvPr/>
        </p:nvSpPr>
        <p:spPr>
          <a:xfrm>
            <a:off x="4086234" y="3086314"/>
            <a:ext cx="436552" cy="412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" dirty="0"/>
              <a:t>T2</a:t>
            </a:r>
          </a:p>
        </p:txBody>
      </p:sp>
      <p:cxnSp>
        <p:nvCxnSpPr>
          <p:cNvPr id="7" name="Conector recto de flecha 6"/>
          <p:cNvCxnSpPr>
            <a:stCxn id="5" idx="7"/>
            <a:endCxn id="6" idx="3"/>
          </p:cNvCxnSpPr>
          <p:nvPr/>
        </p:nvCxnSpPr>
        <p:spPr>
          <a:xfrm flipV="1">
            <a:off x="3729353" y="3438793"/>
            <a:ext cx="420813" cy="53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4724400" y="3926503"/>
            <a:ext cx="436552" cy="412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" dirty="0"/>
              <a:t>T3</a:t>
            </a:r>
          </a:p>
        </p:txBody>
      </p:sp>
      <p:cxnSp>
        <p:nvCxnSpPr>
          <p:cNvPr id="9" name="Conector recto de flecha 8"/>
          <p:cNvCxnSpPr>
            <a:stCxn id="6" idx="5"/>
            <a:endCxn id="8" idx="0"/>
          </p:cNvCxnSpPr>
          <p:nvPr/>
        </p:nvCxnSpPr>
        <p:spPr>
          <a:xfrm>
            <a:off x="4458854" y="3438793"/>
            <a:ext cx="483822" cy="487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8" idx="2"/>
            <a:endCxn id="5" idx="6"/>
          </p:cNvCxnSpPr>
          <p:nvPr/>
        </p:nvCxnSpPr>
        <p:spPr>
          <a:xfrm flipH="1" flipV="1">
            <a:off x="3793285" y="4123649"/>
            <a:ext cx="931115" cy="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5130420" y="3435326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Grafo de espera cíclico</a:t>
            </a:r>
          </a:p>
          <a:p>
            <a:r>
              <a:rPr lang="es-PE" dirty="0"/>
              <a:t>(interbloqueo)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2739483" y="3844005"/>
            <a:ext cx="663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PX(X)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3495907" y="3022097"/>
            <a:ext cx="663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PX(X)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4471297" y="3022098"/>
            <a:ext cx="663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PX(Y)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5094516" y="4098608"/>
            <a:ext cx="663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PX(Y)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2750704" y="4121140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PX(Z)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356904" y="4288808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PX(Z)</a:t>
            </a:r>
          </a:p>
        </p:txBody>
      </p:sp>
      <p:sp>
        <p:nvSpPr>
          <p:cNvPr id="2" name="Y 1"/>
          <p:cNvSpPr/>
          <p:nvPr/>
        </p:nvSpPr>
        <p:spPr>
          <a:xfrm>
            <a:off x="4073791" y="3958546"/>
            <a:ext cx="385063" cy="352479"/>
          </a:xfrm>
          <a:prstGeom prst="flowChartSummingJuncti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64209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Prevención de Interbloqueos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608807" cy="38636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b="1" dirty="0"/>
              <a:t>Retroceso de transacciones</a:t>
            </a:r>
            <a:r>
              <a:rPr lang="es-ES" dirty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1600" dirty="0"/>
              <a:t>Esta técnica requiere que alguna de las transacciones implicadas en un bloqueo deba hacer ROLLBACK y ser reiniciada. Existen dos enfoques:</a:t>
            </a:r>
          </a:p>
          <a:p>
            <a:pPr lvl="2">
              <a:lnSpc>
                <a:spcPct val="100000"/>
              </a:lnSpc>
            </a:pPr>
            <a:r>
              <a:rPr lang="es-ES" sz="1600" dirty="0"/>
              <a:t>Con marcas de tiempo </a:t>
            </a:r>
          </a:p>
          <a:p>
            <a:pPr lvl="2">
              <a:lnSpc>
                <a:spcPct val="100000"/>
              </a:lnSpc>
            </a:pPr>
            <a:r>
              <a:rPr lang="es-ES" sz="1600" dirty="0"/>
              <a:t>Sin marcas de tiempo	</a:t>
            </a:r>
          </a:p>
        </p:txBody>
      </p:sp>
    </p:spTree>
    <p:extLst>
      <p:ext uri="{BB962C8B-B14F-4D97-AF65-F5344CB8AC3E}">
        <p14:creationId xmlns:p14="http://schemas.microsoft.com/office/powerpoint/2010/main" val="23756598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Prevención de Interbloqueos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texto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850006"/>
                <a:ext cx="7705399" cy="404396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s-ES" b="1" dirty="0"/>
                  <a:t>Retroceso con marcas de tiempo</a:t>
                </a:r>
                <a:r>
                  <a:rPr lang="es-ES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s-ES" sz="1600" dirty="0"/>
                  <a:t>Una marca de tiempo es un </a:t>
                </a:r>
                <a:r>
                  <a:rPr lang="es-ES" sz="1600" b="1" dirty="0"/>
                  <a:t>unificador unívoco</a:t>
                </a:r>
                <a:r>
                  <a:rPr lang="es-ES" sz="1600" dirty="0"/>
                  <a:t> creado por el SGBD para identificar el tiempo de inicio relativo de una transacción.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s-ES" sz="1600" dirty="0"/>
                  <a:t>Puede generarse: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s-ES" sz="1600" dirty="0"/>
                  <a:t>Utilizando el valor del reloj del sistema en el momento de iniciarse la transacción, o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s-ES" sz="1600" dirty="0"/>
                  <a:t>Incrementando un contador lógico cada vez que se inicia una nueva transacción.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fr-FR" sz="1600" dirty="0"/>
                  <a:t> Si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sz="1600" dirty="0"/>
                  <a:t> se inicia antes que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fr-FR" sz="1600" dirty="0"/>
                  <a:t>, entonces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𝑀𝑇</m:t>
                    </m:r>
                    <m:d>
                      <m:dPr>
                        <m:ctrlPr>
                          <a:rPr lang="fr-F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fr-FR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𝑀𝑇</m:t>
                    </m:r>
                    <m:d>
                      <m:dPr>
                        <m:ctrlPr>
                          <a:rPr lang="fr-F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fr-FR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ES" sz="1600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fr-FR" sz="1600" dirty="0"/>
                  <a:t>en donde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𝑀𝑇</m:t>
                    </m:r>
                  </m:oMath>
                </a14:m>
                <a:r>
                  <a:rPr lang="fr-FR" sz="1600" dirty="0"/>
                  <a:t> se refiere a la marca de tiempo de la transacción.  </a:t>
                </a:r>
                <a:r>
                  <a:rPr lang="es-ES" sz="1600" dirty="0"/>
                  <a:t> 	</a:t>
                </a:r>
              </a:p>
            </p:txBody>
          </p:sp>
        </mc:Choice>
        <mc:Fallback xmlns="">
          <p:sp>
            <p:nvSpPr>
              <p:cNvPr id="4" name="Marcador de tex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850006"/>
                <a:ext cx="7705399" cy="4043966"/>
              </a:xfrm>
              <a:blipFill>
                <a:blip r:embed="rId2"/>
                <a:stretch>
                  <a:fillRect l="-47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5809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Prevención de Interbloqueos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texto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850006"/>
                <a:ext cx="7454913" cy="3814591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s-ES" b="1" dirty="0"/>
                  <a:t>Retroceso con marcas de tiempo</a:t>
                </a:r>
                <a:r>
                  <a:rPr lang="es-ES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s-ES" sz="1600" dirty="0"/>
                  <a:t>Supongamos que </a:t>
                </a:r>
                <a14:m>
                  <m:oMath xmlns:m="http://schemas.openxmlformats.org/officeDocument/2006/math">
                    <m:r>
                      <a:rPr lang="es-ES" sz="1600" i="1" dirty="0" smtClean="0">
                        <a:latin typeface="Cambria Math" panose="02040503050406030204" pitchFamily="18" charset="0"/>
                      </a:rPr>
                      <m:t>𝑇𝑖</m:t>
                    </m:r>
                    <m:r>
                      <a:rPr lang="es-ES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dirty="0"/>
                  <a:t>intenta bloquear un elemento X que ya está bloqueado por </a:t>
                </a:r>
                <a14:m>
                  <m:oMath xmlns:m="http://schemas.openxmlformats.org/officeDocument/2006/math">
                    <m:r>
                      <a:rPr lang="es-ES" sz="1600" i="1" dirty="0" smtClean="0">
                        <a:latin typeface="Cambria Math" panose="02040503050406030204" pitchFamily="18" charset="0"/>
                      </a:rPr>
                      <m:t>𝑇𝑗</m:t>
                    </m:r>
                  </m:oMath>
                </a14:m>
                <a:r>
                  <a:rPr lang="es-ES" sz="1600" dirty="0"/>
                  <a:t> con un bloqueo en conflicto:</a:t>
                </a:r>
              </a:p>
              <a:p>
                <a:pPr marL="1397000" lvl="2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s-ES" sz="1600" b="1" dirty="0">
                    <a:solidFill>
                      <a:srgbClr val="FF0000"/>
                    </a:solidFill>
                  </a:rPr>
                  <a:t>Esperar-Morir:</a:t>
                </a:r>
              </a:p>
              <a:p>
                <a:pPr marL="1836000"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ES" dirty="0">
                    <a:solidFill>
                      <a:schemeClr val="tx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𝑀𝑇</m:t>
                    </m:r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</m:t>
                    </m:r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&lt; </m:t>
                    </m:r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𝑀𝑇</m:t>
                    </m:r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𝑇𝑗</m:t>
                    </m:r>
                    <m:r>
                      <a:rPr lang="es-E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</m:t>
                    </m:r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es más antigua que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𝑇𝑗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), entonces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 puede esperar.</a:t>
                </a:r>
              </a:p>
              <a:p>
                <a:pPr marL="1836000"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ES" dirty="0">
                    <a:solidFill>
                      <a:schemeClr val="tx1"/>
                    </a:solidFill>
                  </a:rPr>
                  <a:t>En caso contrario (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 es más reciente que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𝑇𝑗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</m:t>
                    </m:r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se aborta (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 muere) y se re inicia posteriormente con la misma marca de tiempo.</a:t>
                </a:r>
              </a:p>
              <a:p>
                <a:pPr marL="1397000" lvl="2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s-ES" sz="1600" b="1" dirty="0">
                    <a:solidFill>
                      <a:srgbClr val="FF0000"/>
                    </a:solidFill>
                  </a:rPr>
                  <a:t>Herir-Esperar</a:t>
                </a:r>
              </a:p>
              <a:p>
                <a:pPr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ES" dirty="0">
                    <a:solidFill>
                      <a:schemeClr val="tx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𝑀𝑇</m:t>
                    </m:r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</m:t>
                    </m:r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&lt; </m:t>
                    </m:r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𝑀𝑇</m:t>
                    </m:r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𝑇𝑗</m:t>
                    </m:r>
                    <m:r>
                      <a:rPr lang="es-E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se aborta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𝑇𝑗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 hiere a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𝑇𝑗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) y se reinicia posteriormente con la misma marca de tiempo. </a:t>
                </a:r>
              </a:p>
              <a:p>
                <a:pPr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ES" dirty="0">
                    <a:solidFill>
                      <a:schemeClr val="tx1"/>
                    </a:solidFill>
                  </a:rPr>
                  <a:t>En caso contrario (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 es más reciente que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𝑇𝑗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),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 puede esperar.</a:t>
                </a:r>
              </a:p>
            </p:txBody>
          </p:sp>
        </mc:Choice>
        <mc:Fallback xmlns="">
          <p:sp>
            <p:nvSpPr>
              <p:cNvPr id="4" name="Marcador de tex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850006"/>
                <a:ext cx="7454913" cy="3814591"/>
              </a:xfrm>
              <a:blipFill>
                <a:blip r:embed="rId2"/>
                <a:stretch>
                  <a:fillRect l="-49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77665789-913A-45E5-8F76-E4515DFEA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059896"/>
              </p:ext>
            </p:extLst>
          </p:nvPr>
        </p:nvGraphicFramePr>
        <p:xfrm>
          <a:off x="5511566" y="332452"/>
          <a:ext cx="855678" cy="89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78">
                  <a:extLst>
                    <a:ext uri="{9D8B030D-6E8A-4147-A177-3AD203B41FA5}">
                      <a16:colId xmlns:a16="http://schemas.microsoft.com/office/drawing/2014/main" val="1378203060"/>
                    </a:ext>
                  </a:extLst>
                </a:gridCol>
              </a:tblGrid>
              <a:tr h="286463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183634"/>
                  </a:ext>
                </a:extLst>
              </a:tr>
              <a:tr h="286463">
                <a:tc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607067"/>
                  </a:ext>
                </a:extLst>
              </a:tr>
              <a:tr h="2864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XW(X)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475378"/>
                  </a:ext>
                </a:extLst>
              </a:tr>
            </a:tbl>
          </a:graphicData>
        </a:graphic>
      </p:graphicFrame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5495D17A-C0C7-476B-889C-327EA06BD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280625"/>
              </p:ext>
            </p:extLst>
          </p:nvPr>
        </p:nvGraphicFramePr>
        <p:xfrm>
          <a:off x="6367244" y="158129"/>
          <a:ext cx="855678" cy="1065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78">
                  <a:extLst>
                    <a:ext uri="{9D8B030D-6E8A-4147-A177-3AD203B41FA5}">
                      <a16:colId xmlns:a16="http://schemas.microsoft.com/office/drawing/2014/main" val="1378203060"/>
                    </a:ext>
                  </a:extLst>
                </a:gridCol>
              </a:tblGrid>
              <a:tr h="355287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Tj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183634"/>
                  </a:ext>
                </a:extLst>
              </a:tr>
              <a:tr h="355287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XW(X)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607067"/>
                  </a:ext>
                </a:extLst>
              </a:tr>
              <a:tr h="355287">
                <a:tc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475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5889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Prevención de Interbloqueos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texto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850006"/>
                <a:ext cx="7362315" cy="3924551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s-ES" b="1" dirty="0"/>
                  <a:t>Retroceso sin marcas de tiempo</a:t>
                </a:r>
                <a:r>
                  <a:rPr lang="es-ES" dirty="0"/>
                  <a:t>.</a:t>
                </a:r>
              </a:p>
              <a:p>
                <a:pPr marL="1397000" lvl="2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s-ES" sz="1600" b="1" dirty="0">
                    <a:solidFill>
                      <a:srgbClr val="FF0000"/>
                    </a:solidFill>
                  </a:rPr>
                  <a:t>No-espera: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3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s-ES" dirty="0"/>
                  <a:t>Si una transacción no puede lograr un bloqueo, no espera y se reinicia tras un lapso de tiempo, sin comprobar si ha sucedido un interbloqueo. </a:t>
                </a:r>
              </a:p>
              <a:p>
                <a:pPr marL="1397000" lvl="2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s-ES" sz="1600" b="1" dirty="0">
                    <a:solidFill>
                      <a:srgbClr val="FF0000"/>
                    </a:solidFill>
                  </a:rPr>
                  <a:t>Espera-cautelosa: </a:t>
                </a:r>
              </a:p>
              <a:p>
                <a:pPr lvl="3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s-ES" dirty="0">
                    <a:solidFill>
                      <a:schemeClr val="tx1"/>
                    </a:solidFill>
                  </a:rPr>
                  <a:t>Surge debido a la presencia de ROLLBACKS innecesarios en el esquema de No-Espera. </a:t>
                </a:r>
              </a:p>
              <a:p>
                <a:pPr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ES" dirty="0">
                    <a:solidFill>
                      <a:schemeClr val="tx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 solicita un recurso X bloqueado por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𝑇𝑗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: </a:t>
                </a:r>
              </a:p>
              <a:p>
                <a:pPr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ES" dirty="0">
                    <a:solidFill>
                      <a:schemeClr val="tx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𝑇𝑗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 está en espera entonces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 retrocede</a:t>
                </a:r>
              </a:p>
              <a:p>
                <a:pPr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ES" dirty="0">
                    <a:solidFill>
                      <a:schemeClr val="tx1"/>
                    </a:solidFill>
                  </a:rPr>
                  <a:t>Caso contrario,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 espera.  </a:t>
                </a:r>
              </a:p>
            </p:txBody>
          </p:sp>
        </mc:Choice>
        <mc:Fallback xmlns="">
          <p:sp>
            <p:nvSpPr>
              <p:cNvPr id="4" name="Marcador de tex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850006"/>
                <a:ext cx="7362315" cy="3924551"/>
              </a:xfrm>
              <a:blipFill>
                <a:blip r:embed="rId2"/>
                <a:stretch>
                  <a:fillRect l="-49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EBED111D-750F-4C82-8926-478C4E0FF965}"/>
              </a:ext>
            </a:extLst>
          </p:cNvPr>
          <p:cNvSpPr txBox="1"/>
          <p:nvPr/>
        </p:nvSpPr>
        <p:spPr>
          <a:xfrm>
            <a:off x="434051" y="4293494"/>
            <a:ext cx="75872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dirty="0"/>
              <a:t>http://www.mathcs.emory.edu/~cheung/Courses/554/Syllabus/8-recv+serial/deadlock-compare.html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8DE22EE-A9D6-4FD8-BE54-8AD4E4524676}"/>
              </a:ext>
            </a:extLst>
          </p:cNvPr>
          <p:cNvSpPr txBox="1"/>
          <p:nvPr/>
        </p:nvSpPr>
        <p:spPr>
          <a:xfrm>
            <a:off x="434051" y="46052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dirty="0"/>
              <a:t>https://www.tutorialspoint.com/dbms/dbms_deadlock.htm</a:t>
            </a:r>
          </a:p>
        </p:txBody>
      </p:sp>
    </p:spTree>
    <p:extLst>
      <p:ext uri="{BB962C8B-B14F-4D97-AF65-F5344CB8AC3E}">
        <p14:creationId xmlns:p14="http://schemas.microsoft.com/office/powerpoint/2010/main" val="365874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a datos por una transacción</a:t>
            </a:r>
          </a:p>
        </p:txBody>
      </p:sp>
      <p:sp>
        <p:nvSpPr>
          <p:cNvPr id="4" name="Cilindro 3"/>
          <p:cNvSpPr/>
          <p:nvPr/>
        </p:nvSpPr>
        <p:spPr>
          <a:xfrm>
            <a:off x="1124090" y="3616994"/>
            <a:ext cx="1643171" cy="1051904"/>
          </a:xfrm>
          <a:prstGeom prst="can">
            <a:avLst>
              <a:gd name="adj" fmla="val 16473"/>
            </a:avLst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1337223" y="4050132"/>
            <a:ext cx="398761" cy="295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052242" y="4050132"/>
            <a:ext cx="398761" cy="295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B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8150" y="120609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5789782"/>
                  </p:ext>
                </p:extLst>
              </p:nvPr>
            </p:nvGraphicFramePr>
            <p:xfrm>
              <a:off x="928150" y="163029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5789782"/>
                  </p:ext>
                </p:extLst>
              </p:nvPr>
            </p:nvGraphicFramePr>
            <p:xfrm>
              <a:off x="928150" y="163029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01493" t="-2326" r="-101493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01994"/>
              </p:ext>
            </p:extLst>
          </p:nvPr>
        </p:nvGraphicFramePr>
        <p:xfrm>
          <a:off x="928150" y="229122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7011">
                  <a:extLst>
                    <a:ext uri="{9D8B030D-6E8A-4147-A177-3AD203B41FA5}">
                      <a16:colId xmlns:a16="http://schemas.microsoft.com/office/drawing/2014/main" val="624785960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1172022334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949752183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505750823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996024450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0970142"/>
                  </a:ext>
                </a:extLst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607522" y="314684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Input(A)</a:t>
            </a:r>
            <a:endParaRPr lang="es-PE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251622" y="3153952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Output(B)</a:t>
            </a:r>
            <a:endParaRPr lang="es-PE" b="1" dirty="0"/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1481601" y="1939369"/>
            <a:ext cx="8782" cy="20413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V="1">
            <a:off x="2251622" y="2562991"/>
            <a:ext cx="0" cy="1417744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1149510" y="906071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Principal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1038903" y="4668898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Secundaria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4524730" y="1364922"/>
            <a:ext cx="1339517" cy="107719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/>
              <p:cNvSpPr txBox="1"/>
              <p:nvPr/>
            </p:nvSpPr>
            <p:spPr>
              <a:xfrm>
                <a:off x="4383114" y="1057145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36" name="CuadroTex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114" y="1057145"/>
                <a:ext cx="1717137" cy="307777"/>
              </a:xfrm>
              <a:prstGeom prst="rect">
                <a:avLst/>
              </a:prstGeom>
              <a:blipFill>
                <a:blip r:embed="rId3"/>
                <a:stretch>
                  <a:fillRect l="-1064" t="-1961" b="-1960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147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a datos por una transacción</a:t>
            </a:r>
          </a:p>
        </p:txBody>
      </p:sp>
      <p:sp>
        <p:nvSpPr>
          <p:cNvPr id="4" name="Cilindro 3"/>
          <p:cNvSpPr/>
          <p:nvPr/>
        </p:nvSpPr>
        <p:spPr>
          <a:xfrm>
            <a:off x="1124090" y="3616994"/>
            <a:ext cx="1643171" cy="1051904"/>
          </a:xfrm>
          <a:prstGeom prst="can">
            <a:avLst>
              <a:gd name="adj" fmla="val 16473"/>
            </a:avLst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1337223" y="4050132"/>
            <a:ext cx="398761" cy="295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052242" y="4050132"/>
            <a:ext cx="398761" cy="295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B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8150" y="120609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928150" y="163029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928150" y="163029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62478596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1172022334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94975218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50575082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996024450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01493" t="-2326" r="-101493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097014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928150" y="229122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7011">
                  <a:extLst>
                    <a:ext uri="{9D8B030D-6E8A-4147-A177-3AD203B41FA5}">
                      <a16:colId xmlns:a16="http://schemas.microsoft.com/office/drawing/2014/main" val="624785960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1172022334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949752183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505750823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996024450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0970142"/>
                  </a:ext>
                </a:extLst>
              </a:tr>
            </a:tbl>
          </a:graphicData>
        </a:graphic>
      </p:graphicFrame>
      <p:sp>
        <p:nvSpPr>
          <p:cNvPr id="10" name="Rectángulo 9"/>
          <p:cNvSpPr/>
          <p:nvPr/>
        </p:nvSpPr>
        <p:spPr>
          <a:xfrm>
            <a:off x="4571925" y="1400772"/>
            <a:ext cx="1339517" cy="107719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lipse 10"/>
              <p:cNvSpPr/>
              <p:nvPr/>
            </p:nvSpPr>
            <p:spPr>
              <a:xfrm>
                <a:off x="4633727" y="1793573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𝑿𝒊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11" name="Elips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727" y="1793573"/>
                <a:ext cx="507694" cy="40938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4383114" y="1057145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114" y="1057145"/>
                <a:ext cx="1717137" cy="307777"/>
              </a:xfrm>
              <a:prstGeom prst="rect">
                <a:avLst/>
              </a:prstGeom>
              <a:blipFill>
                <a:blip r:embed="rId4"/>
                <a:stretch>
                  <a:fillRect l="-1064" t="-1961" b="-1960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/>
          <p:cNvSpPr txBox="1"/>
          <p:nvPr/>
        </p:nvSpPr>
        <p:spPr>
          <a:xfrm>
            <a:off x="607522" y="314684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Input(A)</a:t>
            </a:r>
            <a:endParaRPr lang="es-PE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251622" y="3153952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Output(B)</a:t>
            </a:r>
            <a:endParaRPr lang="es-PE" b="1" dirty="0"/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1481601" y="1939369"/>
            <a:ext cx="8782" cy="20413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V="1">
            <a:off x="2251622" y="2562991"/>
            <a:ext cx="0" cy="1417744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11" idx="1"/>
          </p:cNvCxnSpPr>
          <p:nvPr/>
        </p:nvCxnSpPr>
        <p:spPr>
          <a:xfrm flipH="1" flipV="1">
            <a:off x="2619447" y="1752216"/>
            <a:ext cx="2088630" cy="101310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endCxn id="11" idx="3"/>
          </p:cNvCxnSpPr>
          <p:nvPr/>
        </p:nvCxnSpPr>
        <p:spPr>
          <a:xfrm>
            <a:off x="2617915" y="1837083"/>
            <a:ext cx="2090162" cy="305922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1149510" y="906071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Principal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1038903" y="4668898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Secundaria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940A0B4-107C-46E3-8426-AA16EBD57D59}"/>
              </a:ext>
            </a:extLst>
          </p:cNvPr>
          <p:cNvSpPr txBox="1"/>
          <p:nvPr/>
        </p:nvSpPr>
        <p:spPr>
          <a:xfrm>
            <a:off x="4231970" y="2733254"/>
            <a:ext cx="3787940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>
                <a:solidFill>
                  <a:srgbClr val="100700"/>
                </a:solidFill>
              </a:rPr>
              <a:t>La salida a disco de X no es inmediato.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100700"/>
                </a:solidFill>
              </a:rPr>
              <a:t>Depende de la política de sustitución de memoria principal</a:t>
            </a:r>
          </a:p>
          <a:p>
            <a:r>
              <a:rPr lang="es-PE" sz="1600" dirty="0">
                <a:solidFill>
                  <a:srgbClr val="100700"/>
                </a:solidFill>
              </a:rPr>
              <a:t>	RANDOM, FIFO, LIFO, etc.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EED682D-DF67-43F2-BD34-9F0773923068}"/>
              </a:ext>
            </a:extLst>
          </p:cNvPr>
          <p:cNvSpPr/>
          <p:nvPr/>
        </p:nvSpPr>
        <p:spPr>
          <a:xfrm>
            <a:off x="4611120" y="4050132"/>
            <a:ext cx="3114459" cy="783316"/>
          </a:xfrm>
          <a:prstGeom prst="rect">
            <a:avLst/>
          </a:prstGeom>
          <a:solidFill>
            <a:srgbClr val="FF9999"/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b="1" dirty="0">
                <a:solidFill>
                  <a:srgbClr val="100700"/>
                </a:solidFill>
              </a:rPr>
              <a:t>¿Que pasa si se cae el sistema antes que se copie X a disco?</a:t>
            </a:r>
          </a:p>
          <a:p>
            <a:pPr algn="ctr"/>
            <a:r>
              <a:rPr lang="es-PE" sz="1100" b="1" i="1" dirty="0">
                <a:solidFill>
                  <a:schemeClr val="bg1"/>
                </a:solidFill>
              </a:rPr>
              <a:t>(Recuperación de Datos)</a:t>
            </a:r>
          </a:p>
        </p:txBody>
      </p:sp>
    </p:spTree>
    <p:extLst>
      <p:ext uri="{BB962C8B-B14F-4D97-AF65-F5344CB8AC3E}">
        <p14:creationId xmlns:p14="http://schemas.microsoft.com/office/powerpoint/2010/main" val="379908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Plantil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</Template>
  <TotalTime>8658</TotalTime>
  <Words>4408</Words>
  <Application>Microsoft Office PowerPoint</Application>
  <PresentationFormat>Presentación en pantalla (16:9)</PresentationFormat>
  <Paragraphs>1561</Paragraphs>
  <Slides>74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83" baseType="lpstr">
      <vt:lpstr>Inconsolata</vt:lpstr>
      <vt:lpstr>Cambria Math</vt:lpstr>
      <vt:lpstr>Open Sans</vt:lpstr>
      <vt:lpstr>Wingdings</vt:lpstr>
      <vt:lpstr>Calibri</vt:lpstr>
      <vt:lpstr>Arial</vt:lpstr>
      <vt:lpstr>Calibri Light</vt:lpstr>
      <vt:lpstr>PT Sans Narrow</vt:lpstr>
      <vt:lpstr>Plantilla</vt:lpstr>
      <vt:lpstr>Control de Concurrencia</vt:lpstr>
      <vt:lpstr>Control de Concurrencia</vt:lpstr>
      <vt:lpstr>Concurrencia</vt:lpstr>
      <vt:lpstr>¿Qué es concurrencia?</vt:lpstr>
      <vt:lpstr>¿Qué es una transacción?</vt:lpstr>
      <vt:lpstr>Propiedades de una transacción: ACID</vt:lpstr>
      <vt:lpstr>Estados de una transacción</vt:lpstr>
      <vt:lpstr>Acceso a datos por una transacción</vt:lpstr>
      <vt:lpstr>Acceso a datos por una transacción</vt:lpstr>
      <vt:lpstr>Planificación de Transacciones</vt:lpstr>
      <vt:lpstr>Planificación de Transacciones</vt:lpstr>
      <vt:lpstr>Planificación de Transacciones</vt:lpstr>
      <vt:lpstr>Planificación de Transacciones</vt:lpstr>
      <vt:lpstr>Problemas de la Concurrencia </vt:lpstr>
      <vt:lpstr>Problemas de la Concurrencia </vt:lpstr>
      <vt:lpstr>Problemas de la Concurrencia </vt:lpstr>
      <vt:lpstr>Problemas de la Concurrencia </vt:lpstr>
      <vt:lpstr>Problemas de la Concurrencia </vt:lpstr>
      <vt:lpstr>Problemas de la Concurrencia </vt:lpstr>
      <vt:lpstr>Problemas de la Concurrencia </vt:lpstr>
      <vt:lpstr>Problemas de la Concurrencia </vt:lpstr>
      <vt:lpstr>Problemas de la Concurrencia </vt:lpstr>
      <vt:lpstr>Problemas de la Concurrencia </vt:lpstr>
      <vt:lpstr>Problemas de la Concurrencia </vt:lpstr>
      <vt:lpstr>Planificación Serializable</vt:lpstr>
      <vt:lpstr>Planificación Serializable</vt:lpstr>
      <vt:lpstr>Planificación Serializable</vt:lpstr>
      <vt:lpstr>Planificación Serializable</vt:lpstr>
      <vt:lpstr>Planificación Serializable</vt:lpstr>
      <vt:lpstr>Planificación Serializable</vt:lpstr>
      <vt:lpstr>Planificación Serializable</vt:lpstr>
      <vt:lpstr>Planificación Serializable</vt:lpstr>
      <vt:lpstr>Planificación Serializable</vt:lpstr>
      <vt:lpstr>Planificación Serializable</vt:lpstr>
      <vt:lpstr>Planificación Serializable</vt:lpstr>
      <vt:lpstr>Planificación Serializable</vt:lpstr>
      <vt:lpstr>Planificación Serializable</vt:lpstr>
      <vt:lpstr>Planificación Serializable</vt:lpstr>
      <vt:lpstr>Planificación Serializable</vt:lpstr>
      <vt:lpstr>Planificación Serializable</vt:lpstr>
      <vt:lpstr>Planificación Serializable: Pasos Generales</vt:lpstr>
      <vt:lpstr>Técnicas de control de concurrencia</vt:lpstr>
      <vt:lpstr>Técnicas de control de concurrencia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Técnicas de Bloqueo</vt:lpstr>
      <vt:lpstr>Estrategias para la prevención de Interbloqueos</vt:lpstr>
      <vt:lpstr>Interbloqueos</vt:lpstr>
      <vt:lpstr>Prevención de Interbloqueos</vt:lpstr>
      <vt:lpstr>Prevención de Interbloqueos</vt:lpstr>
      <vt:lpstr>Prevención de Interbloqueos</vt:lpstr>
      <vt:lpstr>Prevención de Interbloqueos</vt:lpstr>
      <vt:lpstr>Prevención de Interbloqueos</vt:lpstr>
      <vt:lpstr>Prevención de Interbloqueos</vt:lpstr>
      <vt:lpstr>Prevención de Interbloqueos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Organization</dc:title>
  <cp:lastModifiedBy>heider sanchez</cp:lastModifiedBy>
  <cp:revision>279</cp:revision>
  <dcterms:modified xsi:type="dcterms:W3CDTF">2023-04-25T21:28:09Z</dcterms:modified>
</cp:coreProperties>
</file>